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4236" r:id="rId2"/>
  </p:sldMasterIdLst>
  <p:notesMasterIdLst>
    <p:notesMasterId r:id="rId30"/>
  </p:notesMasterIdLst>
  <p:handoutMasterIdLst>
    <p:handoutMasterId r:id="rId31"/>
  </p:handoutMasterIdLst>
  <p:sldIdLst>
    <p:sldId id="322" r:id="rId3"/>
    <p:sldId id="502" r:id="rId4"/>
    <p:sldId id="544" r:id="rId5"/>
    <p:sldId id="545" r:id="rId6"/>
    <p:sldId id="536" r:id="rId7"/>
    <p:sldId id="548" r:id="rId8"/>
    <p:sldId id="549" r:id="rId9"/>
    <p:sldId id="550" r:id="rId10"/>
    <p:sldId id="551" r:id="rId11"/>
    <p:sldId id="537" r:id="rId12"/>
    <p:sldId id="552" r:id="rId13"/>
    <p:sldId id="555" r:id="rId14"/>
    <p:sldId id="556" r:id="rId15"/>
    <p:sldId id="565" r:id="rId16"/>
    <p:sldId id="557" r:id="rId17"/>
    <p:sldId id="558" r:id="rId18"/>
    <p:sldId id="560" r:id="rId19"/>
    <p:sldId id="561" r:id="rId20"/>
    <p:sldId id="566" r:id="rId21"/>
    <p:sldId id="567" r:id="rId22"/>
    <p:sldId id="568" r:id="rId23"/>
    <p:sldId id="559" r:id="rId24"/>
    <p:sldId id="562" r:id="rId25"/>
    <p:sldId id="564" r:id="rId26"/>
    <p:sldId id="563" r:id="rId27"/>
    <p:sldId id="547" r:id="rId28"/>
    <p:sldId id="423" r:id="rId29"/>
  </p:sldIdLst>
  <p:sldSz cx="9906000" cy="6858000" type="A4"/>
  <p:notesSz cx="6858000" cy="9947275"/>
  <p:embeddedFontLst>
    <p:embeddedFont>
      <p:font typeface="a_PlakatTitul" panose="020B0802030202020200" pitchFamily="34" charset="-52"/>
      <p:bold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Lato" panose="020F0502020204030203" pitchFamily="34" charset="0"/>
      <p:regular r:id="rId37"/>
      <p:bold r:id="rId38"/>
      <p:italic r:id="rId39"/>
      <p:boldItalic r:id="rId40"/>
    </p:embeddedFont>
    <p:embeddedFont>
      <p:font typeface="Lato Light" panose="020F0402020204030203" pitchFamily="34" charset="0"/>
      <p:regular r:id="rId41"/>
      <p:italic r:id="rId42"/>
    </p:embeddedFont>
  </p:embeddedFontLst>
  <p:defaultTextStyle>
    <a:defPPr>
      <a:defRPr lang="ru-RU"/>
    </a:defPPr>
    <a:lvl1pPr marL="0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46428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92855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39282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85710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32137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678565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124992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571419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98">
          <p15:clr>
            <a:srgbClr val="A4A3A4"/>
          </p15:clr>
        </p15:guide>
        <p15:guide id="2" pos="589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34">
          <p15:clr>
            <a:srgbClr val="A4A3A4"/>
          </p15:clr>
        </p15:guide>
        <p15:guide id="4" pos="216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594E"/>
    <a:srgbClr val="D61D7D"/>
    <a:srgbClr val="4F81BD"/>
    <a:srgbClr val="0D75BA"/>
    <a:srgbClr val="3498DB"/>
    <a:srgbClr val="D6DBE2"/>
    <a:srgbClr val="D61C35"/>
    <a:srgbClr val="ED9A00"/>
    <a:srgbClr val="22BA59"/>
    <a:srgbClr val="B0B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64" autoAdjust="0"/>
    <p:restoredTop sz="99764" autoAdjust="0"/>
  </p:normalViewPr>
  <p:slideViewPr>
    <p:cSldViewPr>
      <p:cViewPr varScale="1">
        <p:scale>
          <a:sx n="115" d="100"/>
          <a:sy n="115" d="100"/>
        </p:scale>
        <p:origin x="1098" y="114"/>
      </p:cViewPr>
      <p:guideLst>
        <p:guide orient="horz" pos="3498"/>
        <p:guide pos="58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3240" y="-114"/>
      </p:cViewPr>
      <p:guideLst>
        <p:guide orient="horz" pos="3127"/>
        <p:guide pos="2141"/>
        <p:guide orient="horz" pos="3134"/>
        <p:guide pos="216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8.fntdata"/><Relationship Id="rId21" Type="http://schemas.openxmlformats.org/officeDocument/2006/relationships/slide" Target="slides/slide19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font" Target="fonts/font10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736711570389162"/>
          <c:y val="0.32781346944357037"/>
          <c:w val="0.43888026149510406"/>
          <c:h val="0.7406104412729654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7"/>
          <c:dPt>
            <c:idx val="0"/>
            <c:bubble3D val="0"/>
            <c:spPr>
              <a:solidFill>
                <a:srgbClr val="ED9A00"/>
              </a:solidFill>
            </c:spPr>
            <c:extLst>
              <c:ext xmlns:c16="http://schemas.microsoft.com/office/drawing/2014/chart" uri="{C3380CC4-5D6E-409C-BE32-E72D297353CC}">
                <c16:uniqueId val="{00000001-BDBA-4DCE-B94F-B2ADFE3F232F}"/>
              </c:ext>
            </c:extLst>
          </c:dPt>
          <c:dPt>
            <c:idx val="1"/>
            <c:bubble3D val="0"/>
            <c:spPr>
              <a:solidFill>
                <a:srgbClr val="22BA59"/>
              </a:solidFill>
            </c:spPr>
            <c:extLst>
              <c:ext xmlns:c16="http://schemas.microsoft.com/office/drawing/2014/chart" uri="{C3380CC4-5D6E-409C-BE32-E72D297353CC}">
                <c16:uniqueId val="{00000003-BDBA-4DCE-B94F-B2ADFE3F232F}"/>
              </c:ext>
            </c:extLst>
          </c:dPt>
          <c:dPt>
            <c:idx val="2"/>
            <c:bubble3D val="0"/>
            <c:spPr>
              <a:solidFill>
                <a:srgbClr val="D61C35"/>
              </a:solidFill>
            </c:spPr>
            <c:extLst>
              <c:ext xmlns:c16="http://schemas.microsoft.com/office/drawing/2014/chart" uri="{C3380CC4-5D6E-409C-BE32-E72D297353CC}">
                <c16:uniqueId val="{00000005-BDBA-4DCE-B94F-B2ADFE3F232F}"/>
              </c:ext>
            </c:extLst>
          </c:dPt>
          <c:dPt>
            <c:idx val="3"/>
            <c:bubble3D val="0"/>
            <c:spPr>
              <a:solidFill>
                <a:srgbClr val="3498DB"/>
              </a:solidFill>
            </c:spPr>
            <c:extLst>
              <c:ext xmlns:c16="http://schemas.microsoft.com/office/drawing/2014/chart" uri="{C3380CC4-5D6E-409C-BE32-E72D297353CC}">
                <c16:uniqueId val="{00000007-BDBA-4DCE-B94F-B2ADFE3F232F}"/>
              </c:ext>
            </c:extLst>
          </c:dPt>
          <c:cat>
            <c:strRef>
              <c:f>Лист1!$A$2:$A$6</c:f>
              <c:strCache>
                <c:ptCount val="5"/>
                <c:pt idx="0">
                  <c:v>пб</c:v>
                </c:pt>
                <c:pt idx="1">
                  <c:v>Энергетика</c:v>
                </c:pt>
                <c:pt idx="2">
                  <c:v>ГТС</c:v>
                </c:pt>
                <c:pt idx="3">
                  <c:v>Лифты</c:v>
                </c:pt>
                <c:pt idx="4">
                  <c:v>В рамках 2 и более видов надзора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DBA-4DCE-B94F-B2ADFE3F23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74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72547" cy="497841"/>
          </a:xfrm>
          <a:prstGeom prst="rect">
            <a:avLst/>
          </a:prstGeom>
        </p:spPr>
        <p:txBody>
          <a:bodyPr vert="horz" lIns="91852" tIns="45926" rIns="91852" bIns="45926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4" y="2"/>
            <a:ext cx="2972547" cy="497841"/>
          </a:xfrm>
          <a:prstGeom prst="rect">
            <a:avLst/>
          </a:prstGeom>
        </p:spPr>
        <p:txBody>
          <a:bodyPr vert="horz" lIns="91852" tIns="45926" rIns="91852" bIns="45926" rtlCol="0"/>
          <a:lstStyle>
            <a:lvl1pPr algn="r">
              <a:defRPr sz="1200"/>
            </a:lvl1pPr>
          </a:lstStyle>
          <a:p>
            <a:fld id="{C4F69FD8-E527-4224-8775-F42590877C79}" type="datetimeFigureOut">
              <a:rPr lang="ru-RU" smtClean="0"/>
              <a:pPr/>
              <a:t>08.05.2024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7846"/>
            <a:ext cx="2972547" cy="497841"/>
          </a:xfrm>
          <a:prstGeom prst="rect">
            <a:avLst/>
          </a:prstGeom>
        </p:spPr>
        <p:txBody>
          <a:bodyPr vert="horz" lIns="91852" tIns="45926" rIns="91852" bIns="45926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4" y="9447846"/>
            <a:ext cx="2972547" cy="497841"/>
          </a:xfrm>
          <a:prstGeom prst="rect">
            <a:avLst/>
          </a:prstGeom>
        </p:spPr>
        <p:txBody>
          <a:bodyPr vert="horz" lIns="91852" tIns="45926" rIns="91852" bIns="45926" rtlCol="0" anchor="b"/>
          <a:lstStyle>
            <a:lvl1pPr algn="r">
              <a:defRPr sz="1200"/>
            </a:lvl1pPr>
          </a:lstStyle>
          <a:p>
            <a:fld id="{D4035532-1785-4AE4-B825-8D9233C0A6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2308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85784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46428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92855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39282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785710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32137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678565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24992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571419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35013" y="746125"/>
            <a:ext cx="5387975" cy="37290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1" y="4724958"/>
            <a:ext cx="5486400" cy="4476273"/>
          </a:xfrm>
          <a:prstGeom prst="rect">
            <a:avLst/>
          </a:prstGeom>
        </p:spPr>
        <p:txBody>
          <a:bodyPr lIns="91852" tIns="45926" rIns="91852" bIns="45926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734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79488" y="687388"/>
            <a:ext cx="4960937" cy="343535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91886" y="4351735"/>
            <a:ext cx="5535088" cy="4122695"/>
          </a:xfrm>
          <a:prstGeom prst="rect">
            <a:avLst/>
          </a:prstGeom>
        </p:spPr>
        <p:txBody>
          <a:bodyPr lIns="91852" tIns="45926" rIns="91852" bIns="45926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149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79488" y="687388"/>
            <a:ext cx="4960937" cy="343535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91886" y="4351735"/>
            <a:ext cx="5535088" cy="4122695"/>
          </a:xfrm>
          <a:prstGeom prst="rect">
            <a:avLst/>
          </a:prstGeom>
        </p:spPr>
        <p:txBody>
          <a:bodyPr lIns="91852" tIns="45926" rIns="91852" bIns="45926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0541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79488" y="687388"/>
            <a:ext cx="4960937" cy="343535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91886" y="4351735"/>
            <a:ext cx="5535088" cy="4122695"/>
          </a:xfrm>
          <a:prstGeom prst="rect">
            <a:avLst/>
          </a:prstGeom>
        </p:spPr>
        <p:txBody>
          <a:bodyPr lIns="91852" tIns="45926" rIns="91852" bIns="45926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5622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35013" y="746125"/>
            <a:ext cx="5387975" cy="37290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1" y="4724958"/>
            <a:ext cx="5486400" cy="4476273"/>
          </a:xfrm>
          <a:prstGeom prst="rect">
            <a:avLst/>
          </a:prstGeom>
        </p:spPr>
        <p:txBody>
          <a:bodyPr lIns="91852" tIns="45926" rIns="91852" bIns="45926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734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1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9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4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343F-3C08-4187-A420-5E7E0B964131}" type="datetime1">
              <a:rPr lang="ru-RU" smtClean="0"/>
              <a:pPr/>
              <a:t>08.05.2024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9ADE1-F80B-4663-87C4-EBDC2BAFFB09}" type="datetime1">
              <a:rPr lang="ru-RU" smtClean="0"/>
              <a:pPr/>
              <a:t>08.05.2024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385B-703C-4D81-A960-AF972E01589D}" type="datetime1">
              <a:rPr lang="ru-RU" smtClean="0"/>
              <a:pPr/>
              <a:t>08.05.2024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1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9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4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B7655-CA1F-4B4A-BB2F-3D45B4DE3FD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47A3E-385C-4528-968F-2BC3F4DCAE5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467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6BA74-A01C-46A6-9693-821E796A9EC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381FB-56B5-444D-992D-E43228C562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480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7" y="4406902"/>
            <a:ext cx="84201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7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64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928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92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857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321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785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249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714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E544D-7BF3-4787-A3A9-40475498736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66ECA-A546-4899-BEDE-521E32F804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528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E5D84-B6C1-414C-868F-865D9D0D2A0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7CAA6-1A21-4D5C-9642-BFE3FD959CF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430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6"/>
            <a:ext cx="437687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6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9AF84-0575-4B20-8899-5642B0157AD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BDAE3-FBD1-45D1-8D0C-71FC663D91A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179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827EE-2DEA-401C-8AEC-E88FCE998FA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75B6F-9DA4-4909-904E-88758DD8D14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625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ABCF0-EC34-4BF8-AA6C-DD432FF660D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6B434-491B-45CE-8866-19225E54DA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964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CFCAA-EC21-4D10-AD4D-1AA0096199F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A872D-6A30-4648-80E5-6DD467B2F5D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725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1945-011B-47E6-8E98-A95F9E06655F}" type="datetime1">
              <a:rPr lang="ru-RU" smtClean="0"/>
              <a:pPr/>
              <a:t>08.05.2024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6428" indent="0">
              <a:buNone/>
              <a:defRPr sz="2800"/>
            </a:lvl2pPr>
            <a:lvl3pPr marL="892855" indent="0">
              <a:buNone/>
              <a:defRPr sz="2400"/>
            </a:lvl3pPr>
            <a:lvl4pPr marL="1339282" indent="0">
              <a:buNone/>
              <a:defRPr sz="2000"/>
            </a:lvl4pPr>
            <a:lvl5pPr marL="1785710" indent="0">
              <a:buNone/>
              <a:defRPr sz="2000"/>
            </a:lvl5pPr>
            <a:lvl6pPr marL="2232137" indent="0">
              <a:buNone/>
              <a:defRPr sz="2000"/>
            </a:lvl6pPr>
            <a:lvl7pPr marL="2678565" indent="0">
              <a:buNone/>
              <a:defRPr sz="2000"/>
            </a:lvl7pPr>
            <a:lvl8pPr marL="3124992" indent="0">
              <a:buNone/>
              <a:defRPr sz="2000"/>
            </a:lvl8pPr>
            <a:lvl9pPr marL="3571419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42B91-7E01-409D-BCB5-C2B474C719F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F0B58-0021-4E56-96D6-1D27867815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0239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0D448-4D70-440D-B37C-182458DC215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6F60D-DABA-40A9-A216-CAB3B6B15B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777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D8501-5DBD-4054-854D-C3B529C5A2D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DB6BF-198B-4E05-B762-4C649026306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945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7" y="4406902"/>
            <a:ext cx="84201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7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64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928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92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857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321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785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249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714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5E9F9-717F-4A38-8DB5-C60FFC1F9C46}" type="datetime1">
              <a:rPr lang="ru-RU" smtClean="0"/>
              <a:pPr/>
              <a:t>08.05.2024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CACB-2AC5-45E6-B6FA-DDAE6B6454C7}" type="datetime1">
              <a:rPr lang="ru-RU" smtClean="0"/>
              <a:pPr/>
              <a:t>08.05.2024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6"/>
            <a:ext cx="437687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6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18B1-0A07-44BE-8DDA-D61AD7C31981}" type="datetime1">
              <a:rPr lang="ru-RU" smtClean="0"/>
              <a:pPr/>
              <a:t>08.05.2024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54FB6-11DE-4D22-8479-BFB560E85AD5}" type="datetime1">
              <a:rPr lang="ru-RU" smtClean="0"/>
              <a:pPr/>
              <a:t>08.05.2024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333A9-EEBA-4A27-AAB6-906FDCD90C08}" type="datetime1">
              <a:rPr lang="ru-RU" smtClean="0"/>
              <a:pPr/>
              <a:t>08.05.2024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032E-295D-46F1-A5A6-9B80628A4D63}" type="datetime1">
              <a:rPr lang="ru-RU" smtClean="0"/>
              <a:pPr/>
              <a:t>08.05.2024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46428" indent="0">
              <a:buNone/>
              <a:defRPr sz="2800"/>
            </a:lvl2pPr>
            <a:lvl3pPr marL="892855" indent="0">
              <a:buNone/>
              <a:defRPr sz="2400"/>
            </a:lvl3pPr>
            <a:lvl4pPr marL="1339282" indent="0">
              <a:buNone/>
              <a:defRPr sz="2000"/>
            </a:lvl4pPr>
            <a:lvl5pPr marL="1785710" indent="0">
              <a:buNone/>
              <a:defRPr sz="2000"/>
            </a:lvl5pPr>
            <a:lvl6pPr marL="2232137" indent="0">
              <a:buNone/>
              <a:defRPr sz="2000"/>
            </a:lvl6pPr>
            <a:lvl7pPr marL="2678565" indent="0">
              <a:buNone/>
              <a:defRPr sz="2000"/>
            </a:lvl7pPr>
            <a:lvl8pPr marL="3124992" indent="0">
              <a:buNone/>
              <a:defRPr sz="2000"/>
            </a:lvl8pPr>
            <a:lvl9pPr marL="3571419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A598E-4743-46A8-9FAA-9E8290E02812}" type="datetime1">
              <a:rPr lang="ru-RU" smtClean="0"/>
              <a:pPr/>
              <a:t>08.05.2024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89285" tIns="44643" rIns="89285" bIns="4464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89285" tIns="44643" rIns="89285" bIns="4464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1" y="6356352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2CF31-930F-40A1-9D4F-8509BC5E80C5}" type="datetime1">
              <a:rPr lang="ru-RU" smtClean="0"/>
              <a:pPr/>
              <a:t>08.05.2024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1" y="6356352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892855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4821" indent="-334821" algn="l" defTabSz="8928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5445" indent="-279017" algn="l" defTabSz="8928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06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497" indent="-223214" algn="l" defTabSz="8928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924" indent="-223214" algn="l" defTabSz="8928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351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177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48205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4633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6428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9285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28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8571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2137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7856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2499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71419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l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E5C760-A2A4-47AA-9262-3977007363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08.05.2024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ctr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r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E98FF4-5DCF-4ADE-AF97-498CEF11024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393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hf hdr="0" ftr="0" dt="0"/>
  <p:txStyles>
    <p:titleStyle>
      <a:lvl1pPr algn="ctr" defTabSz="892175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72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9144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716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8288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33375" indent="-333375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3900" indent="-277813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013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100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188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351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177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48205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4633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6428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9285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28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8571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2137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7856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2499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71419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suslugi.ru/600362/1/form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gosuslugi.ru/623642/1/for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osuslugi.ru/622942/1/form" TargetMode="External"/><Relationship Id="rId5" Type="http://schemas.openxmlformats.org/officeDocument/2006/relationships/hyperlink" Target="https://www.gosuslugi.ru/622663%20/1/form" TargetMode="External"/><Relationship Id="rId10" Type="http://schemas.openxmlformats.org/officeDocument/2006/relationships/hyperlink" Target="https://www.gosuslugi.ru/619990/1/form" TargetMode="External"/><Relationship Id="rId4" Type="http://schemas.openxmlformats.org/officeDocument/2006/relationships/hyperlink" Target="https://www.gosuslugi.ru/621302" TargetMode="External"/><Relationship Id="rId9" Type="http://schemas.openxmlformats.org/officeDocument/2006/relationships/hyperlink" Target="https://www.gosuslugi.ru/624062/1/form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suslugi.ru/610096/1/form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gosuslugi.ru/622483/1/for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suslugi.ru/620402/1/form" TargetMode="External"/><Relationship Id="rId5" Type="http://schemas.openxmlformats.org/officeDocument/2006/relationships/hyperlink" Target="https://www.gosuslugi.ru/622484/1/form" TargetMode="External"/><Relationship Id="rId4" Type="http://schemas.openxmlformats.org/officeDocument/2006/relationships/hyperlink" Target="https://www.gosuslugi.ru/610187/1/for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5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6497" y="4371741"/>
            <a:ext cx="9489503" cy="1499942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СОВЕРШЕНСТВОВАНИЕ ЗАКОНОДАТЕЛЬСТВА В РАМКАХ ПРЕДОСТАВЛЕНИЯ ГОСУДАРСТВЕННЫХ УСЛУГ В 2023 И 2024 ГОДАХ. ПРАКТИКА ОКАЗАНИЯ ГОСУДАРСТВЕННЫХ УСЛУГ В ЭЛЕКТРОННОМ ВИДЕ (С ИСПОЛЬЗОВАНИЕМ ЕПГУ)</a:t>
            </a:r>
            <a:endParaRPr lang="ru-RU" sz="24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35915" y="6201308"/>
            <a:ext cx="3561048" cy="259435"/>
          </a:xfrm>
          <a:prstGeom prst="rect">
            <a:avLst/>
          </a:prstGeom>
          <a:noFill/>
        </p:spPr>
        <p:txBody>
          <a:bodyPr wrap="none" lIns="89285" tIns="44643" rIns="89285" bIns="44643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Lato" pitchFamily="34" charset="0"/>
              </a:rPr>
              <a:t>ДОКЛАДЧИК: </a:t>
            </a:r>
            <a:r>
              <a:rPr lang="ru-RU" sz="1100" dirty="0" smtClean="0">
                <a:solidFill>
                  <a:schemeClr val="bg1"/>
                </a:solidFill>
                <a:latin typeface="Lato" pitchFamily="34" charset="0"/>
              </a:rPr>
              <a:t>ТКАЧЕНКО НАТАЛЬЯ БОРИСОВНА</a:t>
            </a:r>
            <a:endParaRPr lang="ru-RU" sz="1100" b="1" dirty="0">
              <a:solidFill>
                <a:schemeClr val="bg1"/>
              </a:solidFill>
              <a:latin typeface="Lato" pitchFamily="34" charset="0"/>
            </a:endParaRPr>
          </a:p>
        </p:txBody>
      </p:sp>
      <p:pic>
        <p:nvPicPr>
          <p:cNvPr id="3074" name="Picture 2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829" y="800709"/>
            <a:ext cx="3119802" cy="324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43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4398"/>
            <a:ext cx="9906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28497" y="236870"/>
            <a:ext cx="7566841" cy="959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cap="all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ОСНОВНЫЕ ИЗМЕНЕНИЯ ЗАКОНОДАТЕЛЬСТВА </a:t>
            </a:r>
          </a:p>
          <a:p>
            <a:pPr algn="l"/>
            <a:r>
              <a:rPr lang="ru-RU" sz="1800" cap="all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ПРИ ПРОВЕДЕНИИ АТТЕСТАЦИИ</a:t>
            </a:r>
            <a:endParaRPr lang="ru-RU" altLang="ru-RU" sz="1800" cap="all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9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088" y="328736"/>
            <a:ext cx="734403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236476" y="1412776"/>
            <a:ext cx="9317162" cy="4583696"/>
          </a:xfrm>
          <a:prstGeom prst="rect">
            <a:avLst/>
          </a:prstGeom>
          <a:noFill/>
        </p:spPr>
        <p:txBody>
          <a:bodyPr wrap="square" lIns="89285" tIns="44643" rIns="89285" bIns="44643" rtlCol="0">
            <a:spAutoFit/>
          </a:bodyPr>
          <a:lstStyle/>
          <a:p>
            <a:pPr indent="-342900" algn="just">
              <a:spcAft>
                <a:spcPts val="400"/>
              </a:spcAft>
              <a:buFont typeface="+mj-lt"/>
              <a:buAutoNum type="arabicPeriod"/>
            </a:pPr>
            <a:r>
              <a:rPr lang="ru-RU" sz="1600" b="1" dirty="0" smtClean="0"/>
              <a:t>С 01 марта 2024 года </a:t>
            </a:r>
            <a:r>
              <a:rPr lang="ru-RU" sz="1600" dirty="0" smtClean="0"/>
              <a:t>начали применяться нормы постановления Правительства Российской Федерации от 13 января 2023 года № 13 в части, касающейся </a:t>
            </a:r>
            <a:r>
              <a:rPr lang="ru-RU" sz="1600" b="1" dirty="0" smtClean="0"/>
              <a:t>возможности представления </a:t>
            </a:r>
            <a:r>
              <a:rPr lang="ru-RU" sz="1600" dirty="0" smtClean="0"/>
              <a:t>указанной государственной у</a:t>
            </a:r>
            <a:r>
              <a:rPr lang="ru-RU" sz="1600" b="1" dirty="0" smtClean="0"/>
              <a:t>слуги посредством Единого портала государственных и муниципальных услуг (ЕПГУ)</a:t>
            </a:r>
            <a:r>
              <a:rPr lang="ru-RU" sz="1600" dirty="0" smtClean="0"/>
              <a:t>;</a:t>
            </a:r>
          </a:p>
          <a:p>
            <a:pPr indent="-342900" algn="just">
              <a:spcAft>
                <a:spcPts val="400"/>
              </a:spcAft>
              <a:buFont typeface="+mj-lt"/>
              <a:buAutoNum type="arabicPeriod"/>
            </a:pPr>
            <a:r>
              <a:rPr lang="ru-RU" sz="1600" b="1" dirty="0" smtClean="0"/>
              <a:t>Приказом Ростехнадзора от 09.08.2023 № 285 актуализирован Перечень областей аттестации </a:t>
            </a:r>
            <a:r>
              <a:rPr lang="ru-RU" sz="1600" dirty="0" smtClean="0"/>
              <a:t>в области промышленной безопасности, по вопросам безопасности гидротехнических сооружений, безопасности в сфере электроэнергетики</a:t>
            </a:r>
            <a:r>
              <a:rPr lang="ru-RU" sz="1600" b="1" dirty="0" smtClean="0"/>
              <a:t>.</a:t>
            </a:r>
          </a:p>
          <a:p>
            <a:pPr marL="342900" indent="-342900" algn="just">
              <a:spcAft>
                <a:spcPts val="400"/>
              </a:spcAft>
            </a:pPr>
            <a:r>
              <a:rPr lang="ru-RU" sz="1600" b="1" dirty="0" smtClean="0"/>
              <a:t>Приказ вступает в силу с 01 сентября 2024 года и будет действовать до 1 сентября 2030 года.</a:t>
            </a:r>
          </a:p>
          <a:p>
            <a:pPr marL="342900" indent="-342900" algn="just">
              <a:spcAft>
                <a:spcPts val="400"/>
              </a:spcAft>
            </a:pPr>
            <a:r>
              <a:rPr lang="ru-RU" sz="1600" b="1" dirty="0" smtClean="0"/>
              <a:t>Из Перечня исключены 3 области </a:t>
            </a:r>
            <a:r>
              <a:rPr lang="ru-RU" sz="1600" dirty="0" smtClean="0"/>
              <a:t>аттестации </a:t>
            </a:r>
            <a:r>
              <a:rPr lang="ru-RU" sz="1600" b="1" dirty="0" smtClean="0"/>
              <a:t>и включены 7 новых областей </a:t>
            </a:r>
            <a:r>
              <a:rPr lang="ru-RU" sz="1600" dirty="0" smtClean="0"/>
              <a:t>аттестации.</a:t>
            </a:r>
          </a:p>
          <a:p>
            <a:pPr indent="-342900" algn="just">
              <a:spcAft>
                <a:spcPts val="400"/>
              </a:spcAft>
            </a:pPr>
            <a:r>
              <a:rPr lang="ru-RU" sz="1600" b="1" dirty="0" smtClean="0"/>
              <a:t>Большое количество изменений внесено в существующие области аттестации, в том числе:</a:t>
            </a:r>
          </a:p>
          <a:p>
            <a:pPr indent="-342900" algn="just">
              <a:spcAft>
                <a:spcPts val="400"/>
              </a:spcAft>
            </a:pPr>
            <a:r>
              <a:rPr lang="ru-RU" sz="1600" dirty="0" smtClean="0"/>
              <a:t>Дополнительно включены области аттестации Б.8.1 - «Эксплуатация опасных производственных объектов, на которых используются котлы (паровые, водогрейные, электрические)», изложены в новой редакции наименования 14 областей аттестации, у ряда областей изменены шифры и т.д.</a:t>
            </a:r>
          </a:p>
          <a:p>
            <a:pPr indent="-342900" algn="just">
              <a:spcAft>
                <a:spcPts val="400"/>
              </a:spcAft>
            </a:pPr>
            <a:r>
              <a:rPr lang="ru-RU" sz="1600" b="1" dirty="0" smtClean="0"/>
              <a:t>Области аттестации, утвержденные данным приказом</a:t>
            </a:r>
            <a:r>
              <a:rPr lang="ru-RU" sz="1600" dirty="0" smtClean="0"/>
              <a:t>, для лиц, ранее прошедших аттестацию по областям аттестации, утвержденным ранее действовавшим приказом Ростехнадзора от 04.09.2020 № 334, </a:t>
            </a:r>
            <a:r>
              <a:rPr lang="ru-RU" sz="1600" b="1" dirty="0" smtClean="0"/>
              <a:t>применяются после окончания срока действия такой аттестации </a:t>
            </a:r>
            <a:r>
              <a:rPr lang="ru-RU" sz="1600" dirty="0" smtClean="0"/>
              <a:t>при проведении периодической или внеочередной аттестации.</a:t>
            </a:r>
          </a:p>
        </p:txBody>
      </p:sp>
    </p:spTree>
    <p:extLst>
      <p:ext uri="{BB962C8B-B14F-4D97-AF65-F5344CB8AC3E}">
        <p14:creationId xmlns:p14="http://schemas.microsoft.com/office/powerpoint/2010/main" val="2629239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4398"/>
            <a:ext cx="9906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28497" y="236870"/>
            <a:ext cx="7566841" cy="959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cap="all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ОСНОВНЫЕ ИЗМЕНЕНИЯ ЗАКОНОДАТЕЛЬСТВА </a:t>
            </a:r>
          </a:p>
          <a:p>
            <a:pPr algn="l"/>
            <a:r>
              <a:rPr lang="ru-RU" sz="1800" cap="all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ПРИ ПРОВЕДЕНИИ АТТЕСТАЦИИ</a:t>
            </a:r>
            <a:endParaRPr lang="ru-RU" altLang="ru-RU" sz="1800" cap="all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9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088" y="328736"/>
            <a:ext cx="734403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242823" y="1493811"/>
            <a:ext cx="9310815" cy="4706806"/>
          </a:xfrm>
          <a:prstGeom prst="rect">
            <a:avLst/>
          </a:prstGeom>
          <a:noFill/>
        </p:spPr>
        <p:txBody>
          <a:bodyPr wrap="square" lIns="89285" tIns="44643" rIns="89285" bIns="44643" rtlCol="0">
            <a:spAutoFit/>
          </a:bodyPr>
          <a:lstStyle/>
          <a:p>
            <a:r>
              <a:rPr lang="ru-RU" sz="1500" b="1" dirty="0" smtClean="0"/>
              <a:t>Удаленные области аттестации:</a:t>
            </a:r>
            <a:endParaRPr lang="ru-RU" sz="1500" dirty="0" smtClean="0"/>
          </a:p>
          <a:p>
            <a:r>
              <a:rPr lang="ru-RU" sz="1500" dirty="0" smtClean="0"/>
              <a:t>Б.4.5 «Проектирование опасных производственных объектов горной промышленности»;</a:t>
            </a:r>
          </a:p>
          <a:p>
            <a:r>
              <a:rPr lang="ru-RU" sz="1500" dirty="0" smtClean="0"/>
              <a:t>Б.11.3 «Изготовление, монтаж, наладка, ремонт, техническое освидетельствование, реконструкция и эксплуатация технических устройств (машин и оборудования), применяемых на объектах хранения и переработки растительного сырья»;</a:t>
            </a:r>
          </a:p>
          <a:p>
            <a:r>
              <a:rPr lang="ru-RU" sz="1500" dirty="0" smtClean="0"/>
              <a:t>Г.2.5 «Организация оперативно-диспетчерского управления в электроэнергетике»;</a:t>
            </a:r>
          </a:p>
          <a:p>
            <a:r>
              <a:rPr lang="ru-RU" sz="1500" b="1" dirty="0" smtClean="0"/>
              <a:t>Новые области аттестации:</a:t>
            </a:r>
            <a:endParaRPr lang="ru-RU" sz="1500" dirty="0" smtClean="0"/>
          </a:p>
          <a:p>
            <a:r>
              <a:rPr lang="ru-RU" sz="1500" dirty="0" smtClean="0"/>
              <a:t>Б.1.19 «Химически опасные производственные объекты наземных складов жидкого аммиака»;</a:t>
            </a:r>
          </a:p>
          <a:p>
            <a:r>
              <a:rPr lang="ru-RU" sz="1500" dirty="0" smtClean="0"/>
              <a:t>Б.2.11 «Ремонтные, монтажные и пусконаладочные работы на опасных производственных объектах </a:t>
            </a:r>
            <a:r>
              <a:rPr lang="ru-RU" sz="1500" dirty="0" err="1" smtClean="0"/>
              <a:t>нефтегазодобычи</a:t>
            </a:r>
            <a:r>
              <a:rPr lang="ru-RU" sz="1500" dirty="0" smtClean="0"/>
              <a:t>»;</a:t>
            </a:r>
          </a:p>
          <a:p>
            <a:r>
              <a:rPr lang="ru-RU" sz="1500" dirty="0" smtClean="0"/>
              <a:t>Б.2.12 «Разработка нефтяных месторождений шахтным способом»;</a:t>
            </a:r>
          </a:p>
          <a:p>
            <a:r>
              <a:rPr lang="ru-RU" sz="1500" dirty="0" smtClean="0"/>
              <a:t>Б.7.2 «Эксплуатация сетей газораспределения и газопотребления тепловых электрических станций»;</a:t>
            </a:r>
          </a:p>
          <a:p>
            <a:r>
              <a:rPr lang="ru-RU" sz="1500" dirty="0" smtClean="0"/>
              <a:t>Б.7.3 «Эксплуатация сетей газораспределения и газопотребления газотурбинных и парогазовых установок»;</a:t>
            </a:r>
          </a:p>
          <a:p>
            <a:r>
              <a:rPr lang="ru-RU" sz="1500" dirty="0" smtClean="0"/>
              <a:t>Б.12.3 «Специальные взрывные работы с взрывчатыми веществами при осуществлении деятельности по использованию атомной энергии в оборонных целях»;</a:t>
            </a:r>
          </a:p>
          <a:p>
            <a:r>
              <a:rPr lang="ru-RU" sz="1500" dirty="0" smtClean="0"/>
              <a:t>В.5 «Судоходные гидротехнические сооружения».</a:t>
            </a:r>
          </a:p>
          <a:p>
            <a:r>
              <a:rPr lang="ru-RU" sz="1500" dirty="0" smtClean="0"/>
              <a:t>Большое количество изменений внесено и в существующие области аттестации (например, дополнительно включены области аттестации Б.8.1 - «Эксплуатация опасных производственных объектов, на которых используются котлы (паровые, водогрейные, электрические)», изложены в новой редакции наименования 14 областей аттестации, у ряда областей изменены шифры и т.д.).</a:t>
            </a:r>
          </a:p>
        </p:txBody>
      </p:sp>
    </p:spTree>
    <p:extLst>
      <p:ext uri="{BB962C8B-B14F-4D97-AF65-F5344CB8AC3E}">
        <p14:creationId xmlns:p14="http://schemas.microsoft.com/office/powerpoint/2010/main" val="262923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4398"/>
            <a:ext cx="9906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28497" y="236870"/>
            <a:ext cx="7566841" cy="959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cap="all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ОБЯЗАТЕЛЬНЫЙ ДОСУДЕБНЫЙ ПОРЯДОК ОБЖАЛОВАНИЯ РЕШЕНИЙ ГОСУДАРСТВЕННЫХ ОРГАНОВ</a:t>
            </a:r>
            <a:endParaRPr lang="ru-RU" altLang="ru-RU" sz="1800" cap="all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9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088" y="328736"/>
            <a:ext cx="734403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206310" y="1858941"/>
            <a:ext cx="9383841" cy="4783751"/>
          </a:xfrm>
          <a:prstGeom prst="rect">
            <a:avLst/>
          </a:prstGeom>
          <a:noFill/>
        </p:spPr>
        <p:txBody>
          <a:bodyPr wrap="square" lIns="89285" tIns="44643" rIns="89285" bIns="44643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600" b="1" dirty="0" smtClean="0"/>
              <a:t>С 24 февраля 2024 года введён обязательный досудебный порядок обжалования решений лицензирующих и других разрешительных органов</a:t>
            </a:r>
            <a:r>
              <a:rPr lang="ru-RU" sz="1600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ru-RU" sz="1600" dirty="0" smtClean="0"/>
              <a:t>Внесены изменения в Федеральный закон «Об организации предоставления государственных и муниципальных услуг» (</a:t>
            </a:r>
            <a:r>
              <a:rPr lang="ru-RU" sz="1600" b="1" dirty="0" smtClean="0"/>
              <a:t>дополнен статьей 11.4 «Особенности досудебного обжалования в отдельных сферах предоставления государственных услуг»)</a:t>
            </a:r>
            <a:r>
              <a:rPr lang="ru-RU" sz="1600" dirty="0" smtClean="0"/>
              <a:t> и Федеральный закон «О лицензировании отдельных видов деятельности» (</a:t>
            </a:r>
            <a:r>
              <a:rPr lang="ru-RU" sz="1600" b="1" dirty="0" smtClean="0"/>
              <a:t>дополнен статьей 18.1 «Обжалование решений и действий (бездействия) лицензирующих органов»).</a:t>
            </a:r>
            <a:r>
              <a:rPr lang="ru-RU" sz="1600" dirty="0" smtClean="0"/>
              <a:t> </a:t>
            </a:r>
          </a:p>
          <a:p>
            <a:pPr>
              <a:spcAft>
                <a:spcPts val="1200"/>
              </a:spcAft>
            </a:pPr>
            <a:r>
              <a:rPr lang="ru-RU" sz="1600" dirty="0" smtClean="0"/>
              <a:t>Согласно изменениям </a:t>
            </a:r>
            <a:r>
              <a:rPr lang="ru-RU" sz="1600" b="1" dirty="0" smtClean="0"/>
              <a:t>соискатель лицензии, лицензиат вправе обжаловать </a:t>
            </a:r>
            <a:r>
              <a:rPr lang="ru-RU" sz="1600" dirty="0" smtClean="0"/>
              <a:t>принятые в ходе предоставления государственных услуг решения и осуществлённые действия (бездействие) лицензирующего органа </a:t>
            </a:r>
            <a:r>
              <a:rPr lang="ru-RU" sz="1600" b="1" dirty="0" smtClean="0"/>
              <a:t>в досудебном и судебном порядке</a:t>
            </a:r>
            <a:r>
              <a:rPr lang="ru-RU" sz="1600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ru-RU" sz="1600" b="1" dirty="0" smtClean="0"/>
              <a:t>Досудебное обжалование </a:t>
            </a:r>
            <a:r>
              <a:rPr lang="ru-RU" sz="1600" dirty="0" smtClean="0"/>
              <a:t>осуществляется </a:t>
            </a:r>
            <a:r>
              <a:rPr lang="ru-RU" sz="1600" b="1" dirty="0" smtClean="0"/>
              <a:t>в соответствии со статьёй 11.4 </a:t>
            </a:r>
            <a:r>
              <a:rPr lang="ru-RU" sz="1600" dirty="0" smtClean="0"/>
              <a:t>Федерального закона «Об организации предоставления государственных и муниципальных услуг».</a:t>
            </a:r>
          </a:p>
          <a:p>
            <a:pPr>
              <a:spcAft>
                <a:spcPts val="1200"/>
              </a:spcAft>
            </a:pPr>
            <a:r>
              <a:rPr lang="ru-RU" sz="1600" b="1" dirty="0" smtClean="0"/>
              <a:t>Судебное обжалование </a:t>
            </a:r>
            <a:r>
              <a:rPr lang="ru-RU" sz="1600" dirty="0" smtClean="0"/>
              <a:t>решений и действий (бездействия) лицензирующего органа при предоставлении лицензии, внесении изменений в реестр лицензий, периодическом подтверждении соответствия лицензиата лицензионным требованиям </a:t>
            </a:r>
            <a:r>
              <a:rPr lang="ru-RU" sz="1600" b="1" dirty="0" smtClean="0"/>
              <a:t>возможно только после их досудебного обжалования.</a:t>
            </a:r>
          </a:p>
          <a:p>
            <a:endParaRPr lang="ru-RU" sz="1500" b="1" dirty="0" smtClean="0"/>
          </a:p>
        </p:txBody>
      </p:sp>
    </p:spTree>
    <p:extLst>
      <p:ext uri="{BB962C8B-B14F-4D97-AF65-F5344CB8AC3E}">
        <p14:creationId xmlns:p14="http://schemas.microsoft.com/office/powerpoint/2010/main" val="262923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4398"/>
            <a:ext cx="9906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28497" y="236870"/>
            <a:ext cx="7566841" cy="959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cap="all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ПОРЯДОК ПОДАЧИ И РАССМОТРЕНИЯ ДОСУДЕБНОЙ ЖАЛОБЫ</a:t>
            </a:r>
            <a:endParaRPr lang="ru-RU" altLang="ru-RU" sz="1800" cap="all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9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088" y="328736"/>
            <a:ext cx="734403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666830" y="1676376"/>
            <a:ext cx="6864443" cy="3286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Жалобы должны подаваться с 24 февраля 2024 года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73083" y="2224071"/>
            <a:ext cx="2373345" cy="6207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Через Единый портал </a:t>
            </a:r>
            <a:r>
              <a:rPr lang="ru-RU" dirty="0" err="1" smtClean="0"/>
              <a:t>Госуслуг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149714" y="2224071"/>
            <a:ext cx="5367410" cy="6207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течение 30 календарных дней со дня, когда заявитель узнал или должен был узнать о нарушении своих прав</a:t>
            </a:r>
            <a:endParaRPr lang="ru-RU" dirty="0"/>
          </a:p>
        </p:txBody>
      </p:sp>
      <p:sp>
        <p:nvSpPr>
          <p:cNvPr id="16" name="Стрелка углом вверх 15"/>
          <p:cNvSpPr/>
          <p:nvPr/>
        </p:nvSpPr>
        <p:spPr>
          <a:xfrm flipV="1">
            <a:off x="8567787" y="1858941"/>
            <a:ext cx="328617" cy="328614"/>
          </a:xfrm>
          <a:prstGeom prst="bentUpArrow">
            <a:avLst>
              <a:gd name="adj1" fmla="val 18950"/>
              <a:gd name="adj2" fmla="val 21370"/>
              <a:gd name="adj3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углом вверх 16"/>
          <p:cNvSpPr/>
          <p:nvPr/>
        </p:nvSpPr>
        <p:spPr>
          <a:xfrm flipH="1" flipV="1">
            <a:off x="1301700" y="1858941"/>
            <a:ext cx="328617" cy="328614"/>
          </a:xfrm>
          <a:prstGeom prst="bentUpArrow">
            <a:avLst>
              <a:gd name="adj1" fmla="val 18950"/>
              <a:gd name="adj2" fmla="val 21370"/>
              <a:gd name="adj3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090837" y="3027357"/>
            <a:ext cx="5842080" cy="6937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Заявитель может отозвать жалобу. При этом повторное направление жалобы по тем же основаниям не допускается</a:t>
            </a:r>
            <a:endParaRPr lang="ru-RU" dirty="0"/>
          </a:p>
        </p:txBody>
      </p:sp>
      <p:sp>
        <p:nvSpPr>
          <p:cNvPr id="19" name="Стрелка вниз 18"/>
          <p:cNvSpPr/>
          <p:nvPr/>
        </p:nvSpPr>
        <p:spPr>
          <a:xfrm>
            <a:off x="3784584" y="2041507"/>
            <a:ext cx="109539" cy="9493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630317" y="4341825"/>
            <a:ext cx="6864443" cy="3286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Рассмотрение Жалобы осуществляется 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80979" y="4889520"/>
            <a:ext cx="2701962" cy="6207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Через информационную систему </a:t>
            </a:r>
            <a:r>
              <a:rPr lang="ru-RU" b="1" dirty="0" smtClean="0"/>
              <a:t>ГИС ТОР КНД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865825" y="4889520"/>
            <a:ext cx="3797352" cy="6207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течение 15 рабочих дней со дня, ее регистрации</a:t>
            </a:r>
            <a:endParaRPr lang="ru-RU" dirty="0"/>
          </a:p>
        </p:txBody>
      </p:sp>
      <p:sp>
        <p:nvSpPr>
          <p:cNvPr id="28" name="Стрелка углом вверх 27"/>
          <p:cNvSpPr/>
          <p:nvPr/>
        </p:nvSpPr>
        <p:spPr>
          <a:xfrm flipH="1" flipV="1">
            <a:off x="1265187" y="4524390"/>
            <a:ext cx="328617" cy="328614"/>
          </a:xfrm>
          <a:prstGeom prst="bentUpArrow">
            <a:avLst>
              <a:gd name="adj1" fmla="val 18950"/>
              <a:gd name="adj2" fmla="val 21370"/>
              <a:gd name="adj3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углом вверх 28"/>
          <p:cNvSpPr/>
          <p:nvPr/>
        </p:nvSpPr>
        <p:spPr>
          <a:xfrm flipV="1">
            <a:off x="8531274" y="4524390"/>
            <a:ext cx="328617" cy="328614"/>
          </a:xfrm>
          <a:prstGeom prst="bentUpArrow">
            <a:avLst>
              <a:gd name="adj1" fmla="val 18950"/>
              <a:gd name="adj2" fmla="val 21370"/>
              <a:gd name="adj3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3784584" y="3757617"/>
            <a:ext cx="109538" cy="547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23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4398"/>
            <a:ext cx="9906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28497" y="236870"/>
            <a:ext cx="7566841" cy="959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cap="all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ПОРЯДОК ПОДАЧИ И РАССМОТРЕНИЯ ДОСУДЕБНОЙ ЖАЛОБЫ</a:t>
            </a:r>
            <a:endParaRPr lang="ru-RU" altLang="ru-RU" sz="1800" cap="all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9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088" y="328736"/>
            <a:ext cx="734403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447752" y="1530324"/>
            <a:ext cx="6864443" cy="3286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Требования к Жалобе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98414" y="2078019"/>
            <a:ext cx="4710177" cy="949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Содержание жалобы должно соответствовать </a:t>
            </a:r>
            <a:br>
              <a:rPr lang="ru-RU" dirty="0" smtClean="0"/>
            </a:br>
            <a:r>
              <a:rPr lang="ru-RU" dirty="0" smtClean="0"/>
              <a:t>п. 5 ст. 11.4 ФЗ «Об организации предоставления государственных и муниципальных услуг»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865825" y="2078019"/>
            <a:ext cx="3578274" cy="803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Жалоба должна быть подписана одним из видов электронной подписи</a:t>
            </a:r>
            <a:endParaRPr lang="ru-RU" dirty="0"/>
          </a:p>
        </p:txBody>
      </p:sp>
      <p:sp>
        <p:nvSpPr>
          <p:cNvPr id="23" name="Стрелка углом вверх 22"/>
          <p:cNvSpPr/>
          <p:nvPr/>
        </p:nvSpPr>
        <p:spPr>
          <a:xfrm flipH="1" flipV="1">
            <a:off x="1082622" y="1712889"/>
            <a:ext cx="328617" cy="328614"/>
          </a:xfrm>
          <a:prstGeom prst="bentUpArrow">
            <a:avLst>
              <a:gd name="adj1" fmla="val 18950"/>
              <a:gd name="adj2" fmla="val 21370"/>
              <a:gd name="adj3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углом вверх 23"/>
          <p:cNvSpPr/>
          <p:nvPr/>
        </p:nvSpPr>
        <p:spPr>
          <a:xfrm flipV="1">
            <a:off x="8348709" y="1712889"/>
            <a:ext cx="328617" cy="328614"/>
          </a:xfrm>
          <a:prstGeom prst="bentUpArrow">
            <a:avLst>
              <a:gd name="adj1" fmla="val 18950"/>
              <a:gd name="adj2" fmla="val 21370"/>
              <a:gd name="adj3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98414" y="3136896"/>
            <a:ext cx="4710177" cy="7667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1. Сведения об органе (должностном лице), чьи решения и действия (бездействия) обжалуются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865825" y="3027357"/>
            <a:ext cx="3578274" cy="584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1. Усиленная квалифицированная электронная подпись (УКЭП)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865825" y="3757617"/>
            <a:ext cx="3578274" cy="584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2. Усиленная неквалифицированная электронная подпись (УНЭП)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865825" y="4487877"/>
            <a:ext cx="3578274" cy="584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3. Простая электронная подпись (ПЭП) 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98414" y="5765832"/>
            <a:ext cx="2811501" cy="474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5. Требования заявителя, подавшего жалобу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498414" y="4013208"/>
            <a:ext cx="2811501" cy="474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2. Сведения о заявителе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498414" y="4597416"/>
            <a:ext cx="2811501" cy="474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3. Сведения об обжалуемом решении (действии)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498414" y="5181624"/>
            <a:ext cx="2811501" cy="474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4. Основания и доводы, обосновывающие жалобу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923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4398"/>
            <a:ext cx="9906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28497" y="236870"/>
            <a:ext cx="7566841" cy="959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cap="all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ОСОБЕННОСТИ ОКАЗАНИЯ ГОСУДАРСТВЕННЫХ УСЛУГ </a:t>
            </a:r>
          </a:p>
          <a:p>
            <a:pPr algn="l"/>
            <a:r>
              <a:rPr lang="ru-RU" sz="1800" cap="all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ПОСРЕДСТВОМ ЕПГУ</a:t>
            </a:r>
          </a:p>
        </p:txBody>
      </p:sp>
      <p:pic>
        <p:nvPicPr>
          <p:cNvPr id="9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088" y="328736"/>
            <a:ext cx="734403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 dirty="0"/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388875" y="1457298"/>
          <a:ext cx="9018712" cy="4669143"/>
        </p:xfrm>
        <a:graphic>
          <a:graphicData uri="http://schemas.openxmlformats.org/drawingml/2006/table">
            <a:tbl>
              <a:tblPr/>
              <a:tblGrid>
                <a:gridCol w="630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3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47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77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FFFFFF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№ </a:t>
                      </a:r>
                      <a:r>
                        <a:rPr lang="ru-RU" sz="1300" b="1" kern="1200" dirty="0" err="1">
                          <a:solidFill>
                            <a:srgbClr val="FFFFFF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п</a:t>
                      </a:r>
                      <a:r>
                        <a:rPr lang="ru-RU" sz="1300" b="1" kern="1200" dirty="0">
                          <a:solidFill>
                            <a:srgbClr val="FFFFFF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/</a:t>
                      </a:r>
                      <a:r>
                        <a:rPr lang="ru-RU" sz="1300" b="1" kern="1200" dirty="0" err="1">
                          <a:solidFill>
                            <a:srgbClr val="FFFFFF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п</a:t>
                      </a:r>
                      <a:endParaRPr lang="ru-RU" sz="130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37688" marR="37688" marT="18844" marB="1884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FFFFFF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Наименование государственной услуги</a:t>
                      </a:r>
                      <a:endParaRPr lang="ru-RU" sz="130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37688" marR="37688" marT="18844" marB="1884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FFFFFF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Ссылка на ЕПГУ</a:t>
                      </a:r>
                      <a:endParaRPr lang="ru-RU" sz="130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37688" marR="37688" marT="18844" marB="1884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7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1.</a:t>
                      </a:r>
                      <a:endParaRPr lang="ru-RU" sz="1300" b="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37688" marR="37688" marT="18844" marB="1884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Лицензирование деятельности по проведению экспертизы промышленной безопасности </a:t>
                      </a:r>
                      <a:r>
                        <a:rPr lang="ru-RU" sz="1300" b="0" kern="1200" dirty="0" smtClean="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(</a:t>
                      </a:r>
                      <a:r>
                        <a:rPr lang="ru-RU" sz="1300" b="1" kern="1200" dirty="0" smtClean="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предоставляется </a:t>
                      </a:r>
                      <a:r>
                        <a:rPr lang="ru-RU" sz="1300" b="1" kern="1200" dirty="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только в электронном виде</a:t>
                      </a:r>
                      <a:r>
                        <a:rPr lang="ru-RU" sz="1300" b="0" kern="1200" dirty="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)</a:t>
                      </a:r>
                      <a:endParaRPr lang="ru-RU" sz="1300" b="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37688" marR="37688" marT="18844" marB="1884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4"/>
                        </a:rPr>
                        <a:t>https://www.gosuslugi.ru/621302</a:t>
                      </a:r>
                      <a:endParaRPr lang="ru-RU" sz="1300" b="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3926" marR="3926" marT="39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7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2.</a:t>
                      </a:r>
                      <a:endParaRPr lang="ru-RU" sz="1300" b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37688" marR="37688" marT="18844" marB="1884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Лицензирование деятельности по производству маркшейдерских работ</a:t>
                      </a:r>
                      <a:endParaRPr lang="ru-RU" sz="1300" b="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37688" marR="37688" marT="18844" marB="1884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5"/>
                        </a:rPr>
                        <a:t>https://www.gosuslugi.ru/622663 /1/form</a:t>
                      </a:r>
                      <a:endParaRPr lang="ru-RU" sz="1300" b="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3926" marR="3926" marT="39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3.</a:t>
                      </a:r>
                      <a:endParaRPr lang="ru-RU" sz="1300" b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37688" marR="37688" marT="18844" marB="1884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Лицензирование деятельности по эксплуатации взрывопожароопасных и химически опасных производственных объектов I, II и III классов опасности</a:t>
                      </a:r>
                      <a:endParaRPr lang="ru-RU" sz="1300" b="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3926" marR="3926" marT="39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0" algn="ctr" defTabSz="892855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5"/>
                        </a:rPr>
                        <a:t>https</a:t>
                      </a:r>
                      <a:r>
                        <a:rPr lang="ru-RU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5"/>
                        </a:rPr>
                        <a:t>://</a:t>
                      </a:r>
                      <a:r>
                        <a:rPr lang="en-US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5"/>
                        </a:rPr>
                        <a:t>www</a:t>
                      </a:r>
                      <a:r>
                        <a:rPr lang="ru-RU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5"/>
                        </a:rPr>
                        <a:t>.</a:t>
                      </a:r>
                      <a:r>
                        <a:rPr lang="en-US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5"/>
                        </a:rPr>
                        <a:t>gosuslugi</a:t>
                      </a:r>
                      <a:r>
                        <a:rPr lang="ru-RU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5"/>
                        </a:rPr>
                        <a:t>.</a:t>
                      </a:r>
                      <a:r>
                        <a:rPr lang="en-US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5"/>
                        </a:rPr>
                        <a:t>ru</a:t>
                      </a:r>
                      <a:r>
                        <a:rPr lang="ru-RU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5"/>
                        </a:rPr>
                        <a:t>/622242/1/</a:t>
                      </a:r>
                      <a:r>
                        <a:rPr lang="en-US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5"/>
                        </a:rPr>
                        <a:t>form</a:t>
                      </a:r>
                      <a:endParaRPr lang="ru-RU" sz="1300" b="0" u="sng" kern="1200" dirty="0">
                        <a:solidFill>
                          <a:srgbClr val="0000FF"/>
                        </a:solidFill>
                        <a:latin typeface="Lato" charset="0"/>
                        <a:ea typeface="Times New Roman"/>
                        <a:cs typeface="Lato" charset="0"/>
                        <a:hlinkClick r:id="rId5"/>
                      </a:endParaRPr>
                    </a:p>
                  </a:txBody>
                  <a:tcPr marL="3926" marR="3926" marT="39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8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4</a:t>
                      </a:r>
                      <a:endParaRPr lang="ru-RU" sz="1300" b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37688" marR="37688" marT="18844" marB="1884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Лицензирование деятельности, связанной с обращением взрывчатых материалов промышленного назначения</a:t>
                      </a:r>
                      <a:endParaRPr lang="ru-RU" sz="1300" b="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3926" marR="3926" marT="39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6"/>
                        </a:rPr>
                        <a:t>https://gosuslugi.ru/622942/1/form</a:t>
                      </a:r>
                      <a:endParaRPr lang="ru-RU" sz="1300" b="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3926" marR="3926" marT="39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5.</a:t>
                      </a:r>
                      <a:endParaRPr lang="ru-RU" sz="1300" b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37688" marR="37688" marT="18844" marB="1884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Регистрация опасных производственных объектов в государственном реестре опасных производственных объектов </a:t>
                      </a:r>
                      <a:endParaRPr lang="ru-RU" sz="1300" b="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3926" marR="3926" marT="39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7"/>
                        </a:rPr>
                        <a:t>https</a:t>
                      </a:r>
                      <a:r>
                        <a:rPr lang="ru-RU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7"/>
                        </a:rPr>
                        <a:t>://</a:t>
                      </a:r>
                      <a:r>
                        <a:rPr lang="en-US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7"/>
                        </a:rPr>
                        <a:t>www</a:t>
                      </a:r>
                      <a:r>
                        <a:rPr lang="ru-RU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7"/>
                        </a:rPr>
                        <a:t>.</a:t>
                      </a:r>
                      <a:r>
                        <a:rPr lang="en-US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7"/>
                        </a:rPr>
                        <a:t>gosuslugi</a:t>
                      </a:r>
                      <a:r>
                        <a:rPr lang="ru-RU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7"/>
                        </a:rPr>
                        <a:t>.</a:t>
                      </a:r>
                      <a:r>
                        <a:rPr lang="en-US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7"/>
                        </a:rPr>
                        <a:t>ru</a:t>
                      </a:r>
                      <a:r>
                        <a:rPr lang="ru-RU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7"/>
                        </a:rPr>
                        <a:t>/623642/1/</a:t>
                      </a:r>
                      <a:r>
                        <a:rPr lang="en-US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7"/>
                        </a:rPr>
                        <a:t>form</a:t>
                      </a:r>
                      <a:endParaRPr lang="ru-RU" sz="1300" b="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3926" marR="3926" marT="39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6.</a:t>
                      </a:r>
                      <a:endParaRPr lang="ru-RU" sz="1300" b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37688" marR="37688" marT="18844" marB="1884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Ведение реестра заключений экспертизы промышленной безопасности</a:t>
                      </a:r>
                      <a:endParaRPr lang="ru-RU" sz="1300" b="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3926" marR="3926" marT="39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u="sng" kern="1200" dirty="0" smtClean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https</a:t>
                      </a:r>
                      <a:r>
                        <a:rPr lang="ru-RU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://</a:t>
                      </a:r>
                      <a:r>
                        <a:rPr lang="en-US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www</a:t>
                      </a:r>
                      <a:r>
                        <a:rPr lang="ru-RU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.</a:t>
                      </a:r>
                      <a:r>
                        <a:rPr lang="en-US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gosuslugi</a:t>
                      </a:r>
                      <a:r>
                        <a:rPr lang="ru-RU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.</a:t>
                      </a:r>
                      <a:r>
                        <a:rPr lang="en-US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ru</a:t>
                      </a:r>
                      <a:r>
                        <a:rPr lang="ru-RU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/600405/1/</a:t>
                      </a:r>
                      <a:r>
                        <a:rPr lang="en-US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form </a:t>
                      </a:r>
                      <a:endParaRPr lang="ru-RU" sz="1300" b="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3926" marR="3926" marT="39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24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7.</a:t>
                      </a:r>
                      <a:endParaRPr lang="ru-RU" sz="1300" b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37688" marR="37688" marT="18844" marB="1884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Организация проведения аттестации по вопросам промышленной безопасности, по вопросам безопасности гидротехнических сооружений, безопасности в сфере электроэнергетики</a:t>
                      </a:r>
                      <a:endParaRPr lang="ru-RU" sz="1300" b="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3926" marR="3926" marT="39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8"/>
                        </a:rPr>
                        <a:t>https</a:t>
                      </a:r>
                      <a:r>
                        <a:rPr lang="ru-RU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8"/>
                        </a:rPr>
                        <a:t>://</a:t>
                      </a:r>
                      <a:r>
                        <a:rPr lang="en-US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8"/>
                        </a:rPr>
                        <a:t>www</a:t>
                      </a:r>
                      <a:r>
                        <a:rPr lang="ru-RU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8"/>
                        </a:rPr>
                        <a:t>.</a:t>
                      </a:r>
                      <a:r>
                        <a:rPr lang="en-US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8"/>
                        </a:rPr>
                        <a:t>gosuslugi</a:t>
                      </a:r>
                      <a:r>
                        <a:rPr lang="ru-RU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8"/>
                        </a:rPr>
                        <a:t>.</a:t>
                      </a:r>
                      <a:r>
                        <a:rPr lang="en-US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8"/>
                        </a:rPr>
                        <a:t>ru</a:t>
                      </a:r>
                      <a:r>
                        <a:rPr lang="ru-RU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8"/>
                        </a:rPr>
                        <a:t>/600362/1/</a:t>
                      </a:r>
                      <a:r>
                        <a:rPr lang="en-US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8"/>
                        </a:rPr>
                        <a:t>form</a:t>
                      </a:r>
                      <a:endParaRPr lang="ru-RU" sz="1300" b="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3926" marR="3926" marT="39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8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8.</a:t>
                      </a:r>
                      <a:endParaRPr lang="ru-RU" sz="1300" b="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37688" marR="37688" marT="18844" marB="1884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Выдача разрешений на ведение работ со взрывчатыми материалами промышленного назначения </a:t>
                      </a:r>
                      <a:endParaRPr lang="ru-RU" sz="1300" b="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3926" marR="3926" marT="39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0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u="sng" kern="1200" dirty="0">
                          <a:solidFill>
                            <a:srgbClr val="FF0000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9"/>
                        </a:rPr>
                        <a:t>https</a:t>
                      </a:r>
                      <a:r>
                        <a:rPr lang="ru-RU" sz="1300" b="0" u="sng" kern="1200" dirty="0">
                          <a:solidFill>
                            <a:srgbClr val="FF0000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9"/>
                        </a:rPr>
                        <a:t>://</a:t>
                      </a:r>
                      <a:r>
                        <a:rPr lang="en-US" sz="1300" b="0" u="sng" kern="1200" dirty="0">
                          <a:solidFill>
                            <a:srgbClr val="FF0000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9"/>
                        </a:rPr>
                        <a:t>www</a:t>
                      </a:r>
                      <a:r>
                        <a:rPr lang="ru-RU" sz="1300" b="0" u="sng" kern="1200" dirty="0">
                          <a:solidFill>
                            <a:srgbClr val="FF0000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9"/>
                        </a:rPr>
                        <a:t>.</a:t>
                      </a:r>
                      <a:r>
                        <a:rPr lang="en-US" sz="1300" b="0" u="sng" kern="1200" dirty="0">
                          <a:solidFill>
                            <a:srgbClr val="FF0000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9"/>
                        </a:rPr>
                        <a:t>gosuslugi</a:t>
                      </a:r>
                      <a:r>
                        <a:rPr lang="ru-RU" sz="1300" b="0" u="sng" kern="1200" dirty="0">
                          <a:solidFill>
                            <a:srgbClr val="FF0000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9"/>
                        </a:rPr>
                        <a:t>.</a:t>
                      </a:r>
                      <a:r>
                        <a:rPr lang="en-US" sz="1300" b="0" u="sng" kern="1200" dirty="0">
                          <a:solidFill>
                            <a:srgbClr val="FF0000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9"/>
                        </a:rPr>
                        <a:t>ru</a:t>
                      </a:r>
                      <a:r>
                        <a:rPr lang="ru-RU" sz="1300" b="0" u="sng" kern="1200" dirty="0">
                          <a:solidFill>
                            <a:srgbClr val="FF0000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9"/>
                        </a:rPr>
                        <a:t>/624062/1/</a:t>
                      </a:r>
                      <a:r>
                        <a:rPr lang="en-US" sz="1300" b="0" u="sng" kern="1200" dirty="0">
                          <a:solidFill>
                            <a:srgbClr val="FF0000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9"/>
                        </a:rPr>
                        <a:t>form</a:t>
                      </a:r>
                      <a:endParaRPr lang="ru-RU" sz="1300" b="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3926" marR="3926" marT="392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8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9.</a:t>
                      </a:r>
                      <a:endParaRPr lang="ru-RU" sz="1300" b="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Выдача разрешений на постоянное применение взрывчатых веществ и изделий на их основе </a:t>
                      </a:r>
                      <a:endParaRPr lang="ru-RU" sz="1300" b="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10"/>
                        </a:rPr>
                        <a:t>https</a:t>
                      </a:r>
                      <a:r>
                        <a:rPr lang="ru-RU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10"/>
                        </a:rPr>
                        <a:t>://</a:t>
                      </a:r>
                      <a:r>
                        <a:rPr lang="en-US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10"/>
                        </a:rPr>
                        <a:t>www</a:t>
                      </a:r>
                      <a:r>
                        <a:rPr lang="ru-RU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10"/>
                        </a:rPr>
                        <a:t>.</a:t>
                      </a:r>
                      <a:r>
                        <a:rPr lang="en-US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10"/>
                        </a:rPr>
                        <a:t>gosuslugi</a:t>
                      </a:r>
                      <a:r>
                        <a:rPr lang="ru-RU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10"/>
                        </a:rPr>
                        <a:t>.</a:t>
                      </a:r>
                      <a:r>
                        <a:rPr lang="en-US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10"/>
                        </a:rPr>
                        <a:t>ru</a:t>
                      </a:r>
                      <a:r>
                        <a:rPr lang="ru-RU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10"/>
                        </a:rPr>
                        <a:t>/619990/1/</a:t>
                      </a:r>
                      <a:r>
                        <a:rPr lang="en-US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10"/>
                        </a:rPr>
                        <a:t>form</a:t>
                      </a:r>
                      <a:endParaRPr lang="ru-RU" sz="1300" b="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923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4398"/>
            <a:ext cx="9906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28497" y="236870"/>
            <a:ext cx="7566841" cy="959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cap="all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ОСОБЕННОСТИ ОКАЗАНИЯ ГОСУДАРСТВЕННЫХ УСЛУГ </a:t>
            </a:r>
          </a:p>
          <a:p>
            <a:pPr algn="l"/>
            <a:r>
              <a:rPr lang="ru-RU" sz="1800" cap="all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ПОСРЕДСТВОМ ЕПГУ</a:t>
            </a:r>
          </a:p>
        </p:txBody>
      </p:sp>
      <p:pic>
        <p:nvPicPr>
          <p:cNvPr id="9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088" y="328736"/>
            <a:ext cx="734403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16</a:t>
            </a:fld>
            <a:endParaRPr lang="ru-RU" dirty="0"/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242823" y="1311246"/>
          <a:ext cx="9018712" cy="5162837"/>
        </p:xfrm>
        <a:graphic>
          <a:graphicData uri="http://schemas.openxmlformats.org/drawingml/2006/table">
            <a:tbl>
              <a:tblPr/>
              <a:tblGrid>
                <a:gridCol w="630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9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8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2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FFFFFF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№ </a:t>
                      </a:r>
                      <a:r>
                        <a:rPr lang="ru-RU" sz="1300" b="1" kern="1200" dirty="0" err="1">
                          <a:solidFill>
                            <a:srgbClr val="FFFFFF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п</a:t>
                      </a:r>
                      <a:r>
                        <a:rPr lang="ru-RU" sz="1300" b="1" kern="1200" dirty="0">
                          <a:solidFill>
                            <a:srgbClr val="FFFFFF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/</a:t>
                      </a:r>
                      <a:r>
                        <a:rPr lang="ru-RU" sz="1300" b="1" kern="1200" dirty="0" err="1">
                          <a:solidFill>
                            <a:srgbClr val="FFFFFF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п</a:t>
                      </a:r>
                      <a:endParaRPr lang="ru-RU" sz="130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37688" marR="37688" marT="18844" marB="1884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FFFFFF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Наименование государственной услуги</a:t>
                      </a:r>
                      <a:endParaRPr lang="ru-RU" sz="130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37688" marR="37688" marT="18844" marB="1884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rgbClr val="FFFFFF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Ссылка на ЕПГУ</a:t>
                      </a:r>
                      <a:endParaRPr lang="ru-RU" sz="130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37688" marR="37688" marT="18844" marB="1884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7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10.</a:t>
                      </a:r>
                      <a:endParaRPr lang="ru-RU" sz="1300" b="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Согласование планов и схем развития горных работ по видам полезных ископаемых</a:t>
                      </a:r>
                      <a:endParaRPr lang="ru-RU" sz="1300" b="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4"/>
                        </a:rPr>
                        <a:t>https</a:t>
                      </a:r>
                      <a:r>
                        <a:rPr lang="ru-RU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4"/>
                        </a:rPr>
                        <a:t>://</a:t>
                      </a:r>
                      <a:r>
                        <a:rPr lang="en-US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4"/>
                        </a:rPr>
                        <a:t>www</a:t>
                      </a:r>
                      <a:r>
                        <a:rPr lang="ru-RU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4"/>
                        </a:rPr>
                        <a:t>.</a:t>
                      </a:r>
                      <a:r>
                        <a:rPr lang="en-US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4"/>
                        </a:rPr>
                        <a:t>gosuslugi</a:t>
                      </a:r>
                      <a:r>
                        <a:rPr lang="ru-RU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4"/>
                        </a:rPr>
                        <a:t>.</a:t>
                      </a:r>
                      <a:r>
                        <a:rPr lang="en-US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4"/>
                        </a:rPr>
                        <a:t>ru</a:t>
                      </a:r>
                      <a:r>
                        <a:rPr lang="ru-RU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4"/>
                        </a:rPr>
                        <a:t>/610187/1/</a:t>
                      </a:r>
                      <a:r>
                        <a:rPr lang="en-US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4"/>
                        </a:rPr>
                        <a:t>form</a:t>
                      </a:r>
                      <a:endParaRPr lang="ru-RU" sz="1300" b="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11.</a:t>
                      </a:r>
                      <a:endParaRPr lang="ru-RU" sz="1300" b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Утверждение деклараций безопасности поднадзорных гидротехнических сооружений, находящихся в эксплуатации </a:t>
                      </a:r>
                      <a:endParaRPr lang="ru-RU" sz="1300" b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u="sng" kern="1200" dirty="0">
                          <a:solidFill>
                            <a:srgbClr val="FF0000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5"/>
                        </a:rPr>
                        <a:t>https</a:t>
                      </a:r>
                      <a:r>
                        <a:rPr lang="ru-RU" sz="1300" b="0" u="sng" kern="1200" dirty="0">
                          <a:solidFill>
                            <a:srgbClr val="FF0000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5"/>
                        </a:rPr>
                        <a:t>://</a:t>
                      </a:r>
                      <a:r>
                        <a:rPr lang="en-US" sz="1300" b="0" u="sng" kern="1200" dirty="0">
                          <a:solidFill>
                            <a:srgbClr val="FF0000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5"/>
                        </a:rPr>
                        <a:t>www</a:t>
                      </a:r>
                      <a:r>
                        <a:rPr lang="ru-RU" sz="1300" b="0" u="sng" kern="1200" dirty="0">
                          <a:solidFill>
                            <a:srgbClr val="FF0000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5"/>
                        </a:rPr>
                        <a:t>.</a:t>
                      </a:r>
                      <a:r>
                        <a:rPr lang="en-US" sz="1300" b="0" u="sng" kern="1200" dirty="0">
                          <a:solidFill>
                            <a:srgbClr val="FF0000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5"/>
                        </a:rPr>
                        <a:t>gosuslugi</a:t>
                      </a:r>
                      <a:r>
                        <a:rPr lang="ru-RU" sz="1300" b="0" u="sng" kern="1200" dirty="0">
                          <a:solidFill>
                            <a:srgbClr val="FF0000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5"/>
                        </a:rPr>
                        <a:t>.</a:t>
                      </a:r>
                      <a:r>
                        <a:rPr lang="en-US" sz="1300" b="0" u="sng" kern="1200" dirty="0">
                          <a:solidFill>
                            <a:srgbClr val="FF0000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5"/>
                        </a:rPr>
                        <a:t>ru</a:t>
                      </a:r>
                      <a:r>
                        <a:rPr lang="ru-RU" sz="1300" b="0" u="sng" kern="1200" dirty="0">
                          <a:solidFill>
                            <a:srgbClr val="FF0000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5"/>
                        </a:rPr>
                        <a:t>/622484/1/</a:t>
                      </a:r>
                      <a:r>
                        <a:rPr lang="en-US" sz="1300" b="0" u="sng" kern="1200" dirty="0" smtClean="0">
                          <a:solidFill>
                            <a:srgbClr val="FF0000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5"/>
                        </a:rPr>
                        <a:t>form</a:t>
                      </a:r>
                      <a:endParaRPr lang="ru-RU" sz="1300" b="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12.</a:t>
                      </a:r>
                      <a:endParaRPr lang="ru-RU" sz="1300" b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Внесение сведений о лифтах, подъемных платформах для инвалидов, пассажирских конвейерах (движущихся пешеходных дорожках) и эскалаторах, за исключением эскалаторов в метрополитенах, после осуществления их монтажа в реестр объектов, ведение которого осуществляется </a:t>
                      </a:r>
                      <a:r>
                        <a:rPr lang="ru-RU" sz="1300" b="0" kern="1200" dirty="0" err="1" smtClean="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Ростехнадзором</a:t>
                      </a:r>
                      <a:endParaRPr lang="ru-RU" sz="1300" b="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6"/>
                        </a:rPr>
                        <a:t>https</a:t>
                      </a:r>
                      <a:r>
                        <a:rPr lang="ru-RU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6"/>
                        </a:rPr>
                        <a:t>://</a:t>
                      </a:r>
                      <a:r>
                        <a:rPr lang="en-US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6"/>
                        </a:rPr>
                        <a:t>www</a:t>
                      </a:r>
                      <a:r>
                        <a:rPr lang="ru-RU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6"/>
                        </a:rPr>
                        <a:t>.</a:t>
                      </a:r>
                      <a:r>
                        <a:rPr lang="en-US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6"/>
                        </a:rPr>
                        <a:t>gosuslugi</a:t>
                      </a:r>
                      <a:r>
                        <a:rPr lang="ru-RU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6"/>
                        </a:rPr>
                        <a:t>.</a:t>
                      </a:r>
                      <a:r>
                        <a:rPr lang="en-US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6"/>
                        </a:rPr>
                        <a:t>ru</a:t>
                      </a:r>
                      <a:r>
                        <a:rPr lang="ru-RU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6"/>
                        </a:rPr>
                        <a:t>/620402/1/</a:t>
                      </a:r>
                      <a:r>
                        <a:rPr lang="en-US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6"/>
                        </a:rPr>
                        <a:t>form</a:t>
                      </a:r>
                      <a:endParaRPr lang="ru-RU" sz="1300" b="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13.</a:t>
                      </a:r>
                      <a:endParaRPr lang="ru-RU" sz="1300" b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Выдача разрешений на допуск в эксплуатацию энергопринимающих установок потребителей электрической энергии, объектов по производству электрической энергии, объектов электросетевого хозяйства, объектов теплоснабжения и теплопотребляющих установок</a:t>
                      </a:r>
                      <a:endParaRPr lang="ru-RU" sz="1300" b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u="sng" kern="120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7"/>
                        </a:rPr>
                        <a:t>https</a:t>
                      </a:r>
                      <a:r>
                        <a:rPr lang="ru-RU" sz="1300" b="0" u="sng" kern="120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7"/>
                        </a:rPr>
                        <a:t>://</a:t>
                      </a:r>
                      <a:r>
                        <a:rPr lang="en-US" sz="1300" b="0" u="sng" kern="120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7"/>
                        </a:rPr>
                        <a:t>www</a:t>
                      </a:r>
                      <a:r>
                        <a:rPr lang="ru-RU" sz="1300" b="0" u="sng" kern="120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7"/>
                        </a:rPr>
                        <a:t>.</a:t>
                      </a:r>
                      <a:r>
                        <a:rPr lang="en-US" sz="1300" b="0" u="sng" kern="120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7"/>
                        </a:rPr>
                        <a:t>gosuslugi</a:t>
                      </a:r>
                      <a:r>
                        <a:rPr lang="ru-RU" sz="1300" b="0" u="sng" kern="120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7"/>
                        </a:rPr>
                        <a:t>.</a:t>
                      </a:r>
                      <a:r>
                        <a:rPr lang="en-US" sz="1300" b="0" u="sng" kern="120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7"/>
                        </a:rPr>
                        <a:t>ru</a:t>
                      </a:r>
                      <a:r>
                        <a:rPr lang="ru-RU" sz="1300" b="0" u="sng" kern="120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7"/>
                        </a:rPr>
                        <a:t>/622483/1/</a:t>
                      </a:r>
                      <a:r>
                        <a:rPr lang="en-US" sz="1300" b="0" u="sng" kern="120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7"/>
                        </a:rPr>
                        <a:t>form</a:t>
                      </a:r>
                      <a:endParaRPr lang="ru-RU" sz="1300" b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latin typeface="Lato" charset="0"/>
                          <a:ea typeface="Times New Roman"/>
                          <a:cs typeface="Lato" charset="0"/>
                        </a:rPr>
                        <a:t>14.</a:t>
                      </a:r>
                      <a:endParaRPr lang="ru-RU" sz="1300" b="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latin typeface="Lato" charset="0"/>
                          <a:ea typeface="Times New Roman"/>
                          <a:cs typeface="Lato" charset="0"/>
                        </a:rPr>
                        <a:t>Подтверждение готовности работников к выполнению трудовых функций в сфере электроэнергетики</a:t>
                      </a:r>
                      <a:endParaRPr lang="ru-RU" sz="1300" b="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8"/>
                        </a:rPr>
                        <a:t>https</a:t>
                      </a:r>
                      <a:r>
                        <a:rPr lang="ru-RU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8"/>
                        </a:rPr>
                        <a:t>://</a:t>
                      </a:r>
                      <a:r>
                        <a:rPr lang="en-US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8"/>
                        </a:rPr>
                        <a:t>www</a:t>
                      </a:r>
                      <a:r>
                        <a:rPr lang="ru-RU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8"/>
                        </a:rPr>
                        <a:t>.</a:t>
                      </a:r>
                      <a:r>
                        <a:rPr lang="en-US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8"/>
                        </a:rPr>
                        <a:t>gosuslugi</a:t>
                      </a:r>
                      <a:r>
                        <a:rPr lang="ru-RU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8"/>
                        </a:rPr>
                        <a:t>.</a:t>
                      </a:r>
                      <a:r>
                        <a:rPr lang="en-US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8"/>
                        </a:rPr>
                        <a:t>ru</a:t>
                      </a:r>
                      <a:r>
                        <a:rPr lang="ru-RU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8"/>
                        </a:rPr>
                        <a:t>/610096/1/</a:t>
                      </a:r>
                      <a:r>
                        <a:rPr lang="en-US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  <a:hlinkClick r:id="rId8"/>
                        </a:rPr>
                        <a:t>form</a:t>
                      </a:r>
                      <a:r>
                        <a:rPr lang="ru-RU" sz="1300" b="0" u="sng" kern="1200" dirty="0">
                          <a:latin typeface="Lato" charset="0"/>
                          <a:ea typeface="Times New Roman"/>
                          <a:cs typeface="Lato" charset="0"/>
                        </a:rPr>
                        <a:t> </a:t>
                      </a:r>
                      <a:endParaRPr lang="ru-RU" sz="1300" b="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15.</a:t>
                      </a:r>
                      <a:endParaRPr lang="ru-RU" sz="1300" b="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Государственная услуга по согласованию правил эксплуатации гидротехнических сооружений (за исключением судоходных и портовых гидротехнических сооружений)</a:t>
                      </a:r>
                      <a:endParaRPr lang="ru-RU" sz="1300" b="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u="sng" kern="120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http://www.gosuslugi.ru/64838/1/info</a:t>
                      </a:r>
                      <a:endParaRPr lang="ru-RU" sz="1300" b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16.</a:t>
                      </a:r>
                      <a:endParaRPr lang="ru-RU" sz="1300" b="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Государственная услуга по оформлению документов, удостоверяющих уточнённые границы горного отвода</a:t>
                      </a:r>
                      <a:endParaRPr lang="ru-RU" sz="1300" b="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В электронном виде не оказывается</a:t>
                      </a:r>
                      <a:endParaRPr lang="ru-RU" sz="1300" b="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0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17.</a:t>
                      </a:r>
                      <a:endParaRPr lang="ru-RU" sz="1300" b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Государственная услуга по выдаче заключений о наличии (отсутствии) технической возможности присоединения к электрическим сетям</a:t>
                      </a:r>
                      <a:endParaRPr lang="ru-RU" sz="1300" b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u="sng" kern="1200" dirty="0">
                          <a:solidFill>
                            <a:srgbClr val="0000FF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В электронном виде не оказывается</a:t>
                      </a:r>
                      <a:endParaRPr lang="ru-RU" sz="1300" b="0" dirty="0">
                        <a:latin typeface="Lato" charset="0"/>
                        <a:ea typeface="Times New Roman"/>
                        <a:cs typeface="Lato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923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4398"/>
            <a:ext cx="9906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28497" y="236870"/>
            <a:ext cx="7566841" cy="959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cap="all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ПРЕИМУЩЕСТВА ПОЛУЧЕНИЯ </a:t>
            </a:r>
          </a:p>
          <a:p>
            <a:pPr algn="l"/>
            <a:r>
              <a:rPr lang="ru-RU" sz="1800" cap="all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ГОСУДАРСТВЕННЫХ УСЛУГ ЧЕРЕЗ ЕПГУ</a:t>
            </a:r>
          </a:p>
        </p:txBody>
      </p:sp>
      <p:pic>
        <p:nvPicPr>
          <p:cNvPr id="9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088" y="328736"/>
            <a:ext cx="734403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666830" y="1347759"/>
            <a:ext cx="6864443" cy="3286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Преимуществ получения государственных услуг через ЕПГУ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9797" y="1785915"/>
            <a:ext cx="3797352" cy="6207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Возможность получения услуги из любого удобного места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186227" y="2004993"/>
            <a:ext cx="5221359" cy="1460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Круглосуточная доступность портала (подача заявления возможна в любое время, независимо от времени суток, праздничных и выходных дней, через любой компьютер, планшет или мобильный телефон, имеющих допуск к сети Интернет)</a:t>
            </a:r>
            <a:endParaRPr lang="ru-RU" dirty="0"/>
          </a:p>
        </p:txBody>
      </p:sp>
      <p:sp>
        <p:nvSpPr>
          <p:cNvPr id="16" name="Стрелка углом вверх 15"/>
          <p:cNvSpPr/>
          <p:nvPr/>
        </p:nvSpPr>
        <p:spPr>
          <a:xfrm flipV="1">
            <a:off x="8567787" y="1530324"/>
            <a:ext cx="328617" cy="438156"/>
          </a:xfrm>
          <a:prstGeom prst="bentUpArrow">
            <a:avLst>
              <a:gd name="adj1" fmla="val 18950"/>
              <a:gd name="adj2" fmla="val 21370"/>
              <a:gd name="adj3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углом вверх 16"/>
          <p:cNvSpPr/>
          <p:nvPr/>
        </p:nvSpPr>
        <p:spPr>
          <a:xfrm flipH="1" flipV="1">
            <a:off x="1301700" y="1420785"/>
            <a:ext cx="328617" cy="328614"/>
          </a:xfrm>
          <a:prstGeom prst="bentUpArrow">
            <a:avLst>
              <a:gd name="adj1" fmla="val 18950"/>
              <a:gd name="adj2" fmla="val 21370"/>
              <a:gd name="adj3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69797" y="2698740"/>
            <a:ext cx="3797352" cy="7667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Уменьшение финансовых издержек административной нагрузки заявителей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186227" y="3757617"/>
            <a:ext cx="5221359" cy="6207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Прозрачность оказания государственных услуг (снижаются коррупционные риски)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69797" y="3757617"/>
            <a:ext cx="3797352" cy="6207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Отсутствие очередей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119135" y="4816494"/>
            <a:ext cx="7083522" cy="6207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СУЩЕСТВЕННО СОКРАЩАЮТСЯ СРОКИ ПРЕДОСТАВЛЕНИЯ ГОСУДАРСТВЕННОЙ УСЛУГИ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923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4398"/>
            <a:ext cx="9906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28497" y="236870"/>
            <a:ext cx="7566841" cy="959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cap="all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ПОДАЧА ЗАЯВЛЕНИЯ ДЛЯ ПОЛУЧЕНИЕ ГОСУДАРСТВЕННЫХ УСЛУГ </a:t>
            </a:r>
            <a:r>
              <a:rPr lang="ru-RU" sz="1800" cap="all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ЧЕРЕЗ </a:t>
            </a:r>
            <a:r>
              <a:rPr lang="ru-RU" sz="1800" cap="all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ЕПГУ</a:t>
            </a:r>
          </a:p>
        </p:txBody>
      </p:sp>
      <p:pic>
        <p:nvPicPr>
          <p:cNvPr id="9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088" y="328736"/>
            <a:ext cx="734403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666830" y="1238221"/>
            <a:ext cx="6864443" cy="8397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Для того, чтобы начать пользоваться государственными услугами через интернет необходимо зарегистрироваться на портале ЕПГУ. </a:t>
            </a:r>
            <a:r>
              <a:rPr lang="ru-RU" b="1" dirty="0" smtClean="0"/>
              <a:t>Процесс регистрации на портале состоит из трех этапов</a:t>
            </a:r>
            <a:endParaRPr lang="ru-RU" dirty="0"/>
          </a:p>
        </p:txBody>
      </p:sp>
      <p:sp>
        <p:nvSpPr>
          <p:cNvPr id="16" name="Стрелка углом вверх 15"/>
          <p:cNvSpPr/>
          <p:nvPr/>
        </p:nvSpPr>
        <p:spPr>
          <a:xfrm flipV="1">
            <a:off x="8567787" y="1493810"/>
            <a:ext cx="328617" cy="839799"/>
          </a:xfrm>
          <a:prstGeom prst="bentUpArrow">
            <a:avLst>
              <a:gd name="adj1" fmla="val 18950"/>
              <a:gd name="adj2" fmla="val 21370"/>
              <a:gd name="adj3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углом вверх 16"/>
          <p:cNvSpPr/>
          <p:nvPr/>
        </p:nvSpPr>
        <p:spPr>
          <a:xfrm flipH="1" flipV="1">
            <a:off x="1338213" y="1493810"/>
            <a:ext cx="292104" cy="657234"/>
          </a:xfrm>
          <a:prstGeom prst="bentUpArrow">
            <a:avLst>
              <a:gd name="adj1" fmla="val 18950"/>
              <a:gd name="adj2" fmla="val 21370"/>
              <a:gd name="adj3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33284" y="2187558"/>
            <a:ext cx="3760839" cy="1497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Упрощенная учетная запись </a:t>
            </a:r>
            <a:r>
              <a:rPr lang="ru-RU" dirty="0" smtClean="0"/>
              <a:t>с ограниченным доступом к государственным услугам.</a:t>
            </a:r>
          </a:p>
          <a:p>
            <a:pPr algn="ctr"/>
            <a:r>
              <a:rPr lang="ru-RU" dirty="0" smtClean="0"/>
              <a:t>Для регистрации достаточно указать имя, фамилию, </a:t>
            </a:r>
            <a:r>
              <a:rPr lang="ru-RU" dirty="0" err="1" smtClean="0"/>
              <a:t>e-mail</a:t>
            </a:r>
            <a:r>
              <a:rPr lang="ru-RU" dirty="0" smtClean="0"/>
              <a:t> или номер телефона.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71440" y="3830643"/>
            <a:ext cx="4272021" cy="1825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Стандартная учетная запись </a:t>
            </a:r>
            <a:r>
              <a:rPr lang="ru-RU" dirty="0" smtClean="0"/>
              <a:t>с доступом к расширенному перечню государственных услуг. Для ее создания нужно указать СНИЛС и данные документа, удостоверяющего личность. Запись создается после проверки.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989513" y="2370123"/>
            <a:ext cx="4783203" cy="3286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Подтвержденная учетная запись </a:t>
            </a:r>
            <a:r>
              <a:rPr lang="ru-RU" dirty="0" smtClean="0"/>
              <a:t>с полным доступом к электронным государственным услугам. Необходимо лично подтвердить регистрационные данные одним из способов:</a:t>
            </a:r>
          </a:p>
          <a:p>
            <a:pPr algn="ctr"/>
            <a:r>
              <a:rPr lang="ru-RU" dirty="0" smtClean="0"/>
              <a:t>обратиться в Центр обслуживания;</a:t>
            </a:r>
          </a:p>
          <a:p>
            <a:pPr algn="ctr"/>
            <a:r>
              <a:rPr lang="ru-RU" dirty="0" smtClean="0"/>
              <a:t>получить код подтверждения личности по почте;</a:t>
            </a:r>
          </a:p>
          <a:p>
            <a:pPr algn="ctr"/>
            <a:r>
              <a:rPr lang="ru-RU" dirty="0" smtClean="0"/>
              <a:t>воспользоваться Усиленной квалифицированной электронной подписью или Универсальной электронной картой (УЭК).</a:t>
            </a:r>
          </a:p>
          <a:p>
            <a:pPr algn="ctr"/>
            <a:r>
              <a:rPr lang="ru-RU" dirty="0" smtClean="0"/>
              <a:t>Через подтвержденную учетную запись можно создать учетную запись юридического лица или индивидуального предпринимателя.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4405305" y="2114532"/>
            <a:ext cx="182566" cy="16795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23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4398"/>
            <a:ext cx="9906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28497" y="236870"/>
            <a:ext cx="7566841" cy="959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cap="all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ПОДАЧА ЗАЯВЛЕНИЯ ДЛЯ ПОЛУЧЕНИЕ ГОСУДАРСТВЕННЫХ УСЛУГ </a:t>
            </a:r>
            <a:r>
              <a:rPr lang="ru-RU" sz="1800" cap="all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ЧЕРЕЗ </a:t>
            </a:r>
            <a:r>
              <a:rPr lang="ru-RU" sz="1800" cap="all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ЕПГУ (НА ПРИМЕРЕ АТТЕСТАЦИИ)</a:t>
            </a:r>
          </a:p>
        </p:txBody>
      </p:sp>
      <p:pic>
        <p:nvPicPr>
          <p:cNvPr id="9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088" y="328736"/>
            <a:ext cx="734403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19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497" y="1517196"/>
            <a:ext cx="8084021" cy="483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4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89" y="366459"/>
            <a:ext cx="9935989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6496" y="368660"/>
            <a:ext cx="7344816" cy="959882"/>
          </a:xfrm>
        </p:spPr>
        <p:txBody>
          <a:bodyPr>
            <a:normAutofit/>
          </a:bodyPr>
          <a:lstStyle/>
          <a:p>
            <a:pPr algn="l" defTabSz="914400"/>
            <a:r>
              <a:rPr lang="ru-RU" sz="1800" cap="all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ПЕРЕЧЕНЬ ОКАЗЫВАЕМЫХ </a:t>
            </a:r>
            <a:br>
              <a:rPr lang="ru-RU" sz="1800" cap="all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ru-RU" sz="1800" cap="all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ВИДОВ ГОСУДАРСТВЕННЫХ УСЛУГ</a:t>
            </a:r>
          </a:p>
        </p:txBody>
      </p:sp>
      <p:pic>
        <p:nvPicPr>
          <p:cNvPr id="3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542" y="46052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4508" y="1420407"/>
            <a:ext cx="9001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Lato Light" panose="020B0604020202020204" charset="0"/>
                <a:cs typeface="Lato Light" panose="020B0604020202020204" charset="0"/>
              </a:rPr>
              <a:t>Государственная </a:t>
            </a:r>
            <a:r>
              <a:rPr lang="ru-RU" sz="1600" dirty="0">
                <a:latin typeface="Lato Light" panose="020B0604020202020204" charset="0"/>
                <a:cs typeface="Lato Light" panose="020B0604020202020204" charset="0"/>
              </a:rPr>
              <a:t>услуга по выдаче разрешений на ведение работ со взрывчатыми материалами промышленного назначения.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Lato Light" panose="020B0604020202020204" charset="0"/>
                <a:cs typeface="Lato Light" panose="020B0604020202020204" charset="0"/>
              </a:rPr>
              <a:t>Государственная </a:t>
            </a:r>
            <a:r>
              <a:rPr lang="ru-RU" sz="1600" dirty="0">
                <a:latin typeface="Lato Light" panose="020B0604020202020204" charset="0"/>
                <a:cs typeface="Lato Light" panose="020B0604020202020204" charset="0"/>
              </a:rPr>
              <a:t>услуга по выдаче разрешений на постоянное применение взрывчатых веществ и изделий на их основе.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Lato Light" panose="020B0604020202020204" charset="0"/>
                <a:cs typeface="Lato Light" panose="020B0604020202020204" charset="0"/>
              </a:rPr>
              <a:t>Государственная </a:t>
            </a:r>
            <a:r>
              <a:rPr lang="ru-RU" sz="1600" dirty="0">
                <a:latin typeface="Lato Light" panose="020B0604020202020204" charset="0"/>
                <a:cs typeface="Lato Light" panose="020B0604020202020204" charset="0"/>
              </a:rPr>
              <a:t>услуга по согласованию планов и схем развития горных работ по видам полезных ископаемых.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Lato Light" panose="020B0604020202020204" charset="0"/>
                <a:cs typeface="Lato Light" panose="020B0604020202020204" charset="0"/>
              </a:rPr>
              <a:t>Государственная </a:t>
            </a:r>
            <a:r>
              <a:rPr lang="ru-RU" sz="1600" dirty="0">
                <a:latin typeface="Lato Light" panose="020B0604020202020204" charset="0"/>
                <a:cs typeface="Lato Light" panose="020B0604020202020204" charset="0"/>
              </a:rPr>
              <a:t>услуга по оформлению документов, удостоверяющих уточнённые границы горного отвода</a:t>
            </a:r>
            <a:r>
              <a:rPr lang="ru-RU" sz="1600" dirty="0" smtClean="0">
                <a:latin typeface="Lato Light" panose="020B0604020202020204" charset="0"/>
                <a:cs typeface="Lato Light" panose="020B060402020202020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Lato Light" panose="020B0604020202020204" charset="0"/>
                <a:cs typeface="Lato Light" panose="020B0604020202020204" charset="0"/>
              </a:rPr>
              <a:t>Государственная </a:t>
            </a:r>
            <a:r>
              <a:rPr lang="ru-RU" sz="1600" dirty="0">
                <a:latin typeface="Lato Light" panose="020B0604020202020204" charset="0"/>
                <a:cs typeface="Lato Light" panose="020B0604020202020204" charset="0"/>
              </a:rPr>
              <a:t>услуга по лицензированию эксплуатации взрывопожароопасных и химически опасных производственных объектов I, II и III классов опасности.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Lato Light" panose="020B0604020202020204" charset="0"/>
                <a:cs typeface="Lato Light" panose="020B0604020202020204" charset="0"/>
              </a:rPr>
              <a:t>Государственная </a:t>
            </a:r>
            <a:r>
              <a:rPr lang="ru-RU" sz="1600" dirty="0">
                <a:latin typeface="Lato Light" panose="020B0604020202020204" charset="0"/>
                <a:cs typeface="Lato Light" panose="020B0604020202020204" charset="0"/>
              </a:rPr>
              <a:t>услуга по лицензированию производства маркшейдерских работ.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Lato Light" panose="020B0604020202020204" charset="0"/>
                <a:cs typeface="Lato Light" panose="020B0604020202020204" charset="0"/>
              </a:rPr>
              <a:t>Государственная </a:t>
            </a:r>
            <a:r>
              <a:rPr lang="ru-RU" sz="1600" dirty="0">
                <a:latin typeface="Lato Light" panose="020B0604020202020204" charset="0"/>
                <a:cs typeface="Lato Light" panose="020B0604020202020204" charset="0"/>
              </a:rPr>
              <a:t>услуга по лицензированию по проведению экспертизы промышленной безопасности.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Lato Light" panose="020B0604020202020204" charset="0"/>
                <a:cs typeface="Lato Light" panose="020B0604020202020204" charset="0"/>
              </a:rPr>
              <a:t>Государственная </a:t>
            </a:r>
            <a:r>
              <a:rPr lang="ru-RU" sz="1600" dirty="0">
                <a:latin typeface="Lato Light" panose="020B0604020202020204" charset="0"/>
                <a:cs typeface="Lato Light" panose="020B0604020202020204" charset="0"/>
              </a:rPr>
              <a:t>услуга по лицензированию деятельности, связанной с обращением взрывчатых материалов промышленного назначения.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Lato Light" panose="020B0604020202020204" charset="0"/>
                <a:cs typeface="Lato Light" panose="020B0604020202020204" charset="0"/>
              </a:rPr>
              <a:t>Государственная </a:t>
            </a:r>
            <a:r>
              <a:rPr lang="ru-RU" sz="1600" dirty="0">
                <a:latin typeface="Lato Light" panose="020B0604020202020204" charset="0"/>
                <a:cs typeface="Lato Light" panose="020B0604020202020204" charset="0"/>
              </a:rPr>
              <a:t>услуга по регистрации опасных производственных объектов в государственном реестре опасных производственных объектов.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Lato Light" panose="020B0604020202020204" charset="0"/>
                <a:cs typeface="Lato Light" panose="020B0604020202020204" charset="0"/>
              </a:rPr>
              <a:t>Государственная </a:t>
            </a:r>
            <a:r>
              <a:rPr lang="ru-RU" sz="1600" dirty="0">
                <a:latin typeface="Lato Light" panose="020B0604020202020204" charset="0"/>
                <a:cs typeface="Lato Light" panose="020B0604020202020204" charset="0"/>
              </a:rPr>
              <a:t>услуга по ведению реестра заключений экспертизы промышленной безопасности.</a:t>
            </a:r>
          </a:p>
          <a:p>
            <a:pPr marL="342900" indent="-342900">
              <a:buFont typeface="+mj-lt"/>
              <a:buAutoNum type="arabicPeriod"/>
            </a:pPr>
            <a:endParaRPr lang="ru-RU" dirty="0">
              <a:latin typeface="Lato Light" panose="020B0604020202020204" charset="0"/>
              <a:cs typeface="Lato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65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4398"/>
            <a:ext cx="9906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28497" y="236870"/>
            <a:ext cx="7566841" cy="959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cap="all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ПОДАЧА ЗАЯВЛЕНИЯ ДЛЯ ПОЛУЧЕНИЕ ГОСУДАРСТВЕННЫХ УСЛУГ </a:t>
            </a:r>
            <a:r>
              <a:rPr lang="ru-RU" sz="1800" cap="all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ЧЕРЕЗ </a:t>
            </a:r>
            <a:r>
              <a:rPr lang="ru-RU" sz="1800" cap="all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ЕПГУ (НА ПРИМЕРЕ АТТЕСТАЦИИ)</a:t>
            </a:r>
          </a:p>
        </p:txBody>
      </p:sp>
      <p:pic>
        <p:nvPicPr>
          <p:cNvPr id="9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088" y="328736"/>
            <a:ext cx="734403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20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509" y="1407631"/>
            <a:ext cx="4060827" cy="50457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7822" y="1407630"/>
            <a:ext cx="4210965" cy="504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5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4398"/>
            <a:ext cx="9906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28497" y="236870"/>
            <a:ext cx="7566841" cy="959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cap="all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ПОДАЧА ЗАЯВЛЕНИЯ ДЛЯ ПОЛУЧЕНИЕ ГОСУДАРСТВЕННЫХ УСЛУГ </a:t>
            </a:r>
            <a:r>
              <a:rPr lang="ru-RU" sz="1800" cap="all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ЧЕРЕЗ </a:t>
            </a:r>
            <a:r>
              <a:rPr lang="ru-RU" sz="1800" cap="all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ЕПГУ (НА ПРИМЕРЕ АТТЕСТАЦИИ)</a:t>
            </a:r>
          </a:p>
        </p:txBody>
      </p:sp>
      <p:pic>
        <p:nvPicPr>
          <p:cNvPr id="9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088" y="328736"/>
            <a:ext cx="734403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21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075" y="1628800"/>
            <a:ext cx="9014381" cy="425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3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4398"/>
            <a:ext cx="9906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28497" y="236870"/>
            <a:ext cx="7566841" cy="959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cap="all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ЭКСПЕРИМЕНТ ПО ОПТИМИЗАЦИИ И АВТОМАТИЗАЦИИ ПРОЦЕССОВ РАЗРЕШИТЕЛЬНОЙ ДЕЯТЕЛЬНОСТИ, В ТОМ ЧИСЛЕ ЛИЦЕНЗИРОВАНИЯ</a:t>
            </a:r>
          </a:p>
        </p:txBody>
      </p:sp>
      <p:pic>
        <p:nvPicPr>
          <p:cNvPr id="9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088" y="328736"/>
            <a:ext cx="734403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06310" y="1384272"/>
            <a:ext cx="9383841" cy="4752973"/>
          </a:xfrm>
          <a:prstGeom prst="rect">
            <a:avLst/>
          </a:prstGeom>
          <a:noFill/>
        </p:spPr>
        <p:txBody>
          <a:bodyPr wrap="square" lIns="89285" tIns="44643" rIns="89285" bIns="44643" rtlCol="0">
            <a:spAutoFit/>
          </a:bodyPr>
          <a:lstStyle/>
          <a:p>
            <a:r>
              <a:rPr lang="ru-RU" sz="1600" dirty="0" smtClean="0"/>
              <a:t>В соответствии с постановлением Правительства Российской Федерации от 30 июля 2021 года № 1279 </a:t>
            </a:r>
            <a:r>
              <a:rPr lang="ru-RU" sz="1600" b="1" dirty="0" err="1" smtClean="0"/>
              <a:t>Ростехнадзор</a:t>
            </a:r>
            <a:r>
              <a:rPr lang="ru-RU" sz="1600" b="1" dirty="0" smtClean="0"/>
              <a:t> участвует в проведении </a:t>
            </a:r>
            <a:r>
              <a:rPr lang="ru-RU" sz="1600" dirty="0" smtClean="0"/>
              <a:t>на территории Российской Федерации </a:t>
            </a:r>
            <a:r>
              <a:rPr lang="ru-RU" sz="1600" b="1" dirty="0" smtClean="0"/>
              <a:t>эксперимента по оптимизации и автоматизации процессов разрешительной деятельности</a:t>
            </a:r>
            <a:r>
              <a:rPr lang="ru-RU" sz="1600" dirty="0" smtClean="0"/>
              <a:t>, в том числе лицензирования.</a:t>
            </a:r>
          </a:p>
          <a:p>
            <a:r>
              <a:rPr lang="ru-RU" sz="1600" dirty="0" smtClean="0"/>
              <a:t>Действие эксперимента продлено до 31 декабря 2024 г.</a:t>
            </a:r>
          </a:p>
          <a:p>
            <a:r>
              <a:rPr lang="ru-RU" sz="1600" b="1" dirty="0" smtClean="0"/>
              <a:t>Целями эксперимента являются </a:t>
            </a:r>
            <a:r>
              <a:rPr lang="ru-RU" sz="1600" dirty="0" smtClean="0"/>
              <a:t>создание и апробация механизма упрощения и </a:t>
            </a:r>
            <a:r>
              <a:rPr lang="ru-RU" sz="1600" b="1" dirty="0" smtClean="0"/>
              <a:t>ускорения подачи, приема, рассмотрения заявлений и предоставления разрешений (лицензий) </a:t>
            </a:r>
            <a:r>
              <a:rPr lang="ru-RU" sz="1600" dirty="0" smtClean="0"/>
              <a:t>по результатам проверки (оценки) заявителя на соответствие требованиям, прекращения действия разрешений (лицензий).</a:t>
            </a:r>
          </a:p>
          <a:p>
            <a:r>
              <a:rPr lang="ru-RU" sz="1600" dirty="0" err="1" smtClean="0"/>
              <a:t>Ростехнадзор</a:t>
            </a:r>
            <a:r>
              <a:rPr lang="ru-RU" sz="1600" dirty="0" smtClean="0"/>
              <a:t> и его территориальные органы участвуют в эксперименте в рамках предоставления следующих государственных услуг по лицензированию отдельных видов деятельности: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/>
              <a:t>Лицензирование эксплуатации взрывопожароопасных и химически опасных производственных объектов I, II и III классов опасности;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/>
              <a:t>Лицензирование деятельности, связанной с обращением взрывчатых материалов промышленного назначения;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/>
              <a:t>Лицензирование деятельности по проведению экспертизы промышленной безопасности;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/>
              <a:t>Лицензирование производства маркшейдерских работ.</a:t>
            </a:r>
          </a:p>
          <a:p>
            <a:pPr indent="-342900"/>
            <a:r>
              <a:rPr lang="ru-RU" sz="1600" b="1" dirty="0" smtClean="0"/>
              <a:t>Экспериментальный режим реализуется </a:t>
            </a:r>
            <a:r>
              <a:rPr lang="ru-RU" sz="1600" dirty="0" smtClean="0"/>
              <a:t>при предоставлении государственных услуг </a:t>
            </a:r>
            <a:r>
              <a:rPr lang="ru-RU" sz="1600" b="1" dirty="0" smtClean="0"/>
              <a:t>на основании заявлений, направленных заявителями только посредством</a:t>
            </a:r>
            <a:r>
              <a:rPr lang="ru-RU" sz="1600" dirty="0" smtClean="0"/>
              <a:t> </a:t>
            </a:r>
            <a:r>
              <a:rPr lang="ru-RU" sz="1600" b="1" dirty="0" smtClean="0"/>
              <a:t>ЕПГУ по адресу в информационно-телекоммуникационной сети «Интернет»: https://www.gosuslugi.rU/600355/l/form.</a:t>
            </a:r>
          </a:p>
          <a:p>
            <a:endParaRPr lang="ru-RU" sz="1500" b="1" dirty="0" smtClean="0"/>
          </a:p>
        </p:txBody>
      </p:sp>
    </p:spTree>
    <p:extLst>
      <p:ext uri="{BB962C8B-B14F-4D97-AF65-F5344CB8AC3E}">
        <p14:creationId xmlns:p14="http://schemas.microsoft.com/office/powerpoint/2010/main" val="262923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4398"/>
            <a:ext cx="9906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28497" y="236870"/>
            <a:ext cx="7566841" cy="959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cap="all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СРАВНЕНИЯ СРОКОВ ПРЕДОСТАВЛЕНИЯ </a:t>
            </a:r>
            <a:r>
              <a:rPr lang="ru-RU" sz="1800" cap="all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ГОСУДАРСТВЕННЫХ </a:t>
            </a:r>
            <a:r>
              <a:rPr lang="ru-RU" sz="1800" cap="all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УСЛУГ ЧЕРЕЗ ЕПГУ И В ОБЫЧНОМ ПОРЯДКЕ</a:t>
            </a:r>
          </a:p>
        </p:txBody>
      </p:sp>
      <p:pic>
        <p:nvPicPr>
          <p:cNvPr id="9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088" y="328736"/>
            <a:ext cx="734403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23</a:t>
            </a:fld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711773"/>
              </p:ext>
            </p:extLst>
          </p:nvPr>
        </p:nvGraphicFramePr>
        <p:xfrm>
          <a:off x="571440" y="1227668"/>
          <a:ext cx="8763120" cy="5288280"/>
        </p:xfrm>
        <a:graphic>
          <a:graphicData uri="http://schemas.openxmlformats.org/drawingml/2006/table">
            <a:tbl>
              <a:tblPr/>
              <a:tblGrid>
                <a:gridCol w="469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0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1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1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674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rgbClr val="1F4E79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№ </a:t>
                      </a:r>
                      <a:r>
                        <a:rPr lang="ru-RU" sz="1300" b="0" kern="1200" dirty="0" err="1">
                          <a:solidFill>
                            <a:srgbClr val="1F4E79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п</a:t>
                      </a:r>
                      <a:r>
                        <a:rPr lang="ru-RU" sz="1300" b="0" kern="1200" dirty="0">
                          <a:solidFill>
                            <a:srgbClr val="1F4E79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/</a:t>
                      </a:r>
                      <a:r>
                        <a:rPr lang="ru-RU" sz="1300" b="0" kern="1200" dirty="0" err="1">
                          <a:solidFill>
                            <a:srgbClr val="1F4E79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п</a:t>
                      </a:r>
                      <a:endParaRPr lang="ru-RU" sz="1300" b="0" dirty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rgbClr val="1F4E79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Наименование государственной услуги</a:t>
                      </a:r>
                      <a:endParaRPr lang="ru-RU" sz="1300" b="0" dirty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rgbClr val="203864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Срок предоставления </a:t>
                      </a:r>
                      <a:r>
                        <a:rPr lang="ru-RU" sz="1300" b="0" kern="1200" dirty="0" err="1">
                          <a:solidFill>
                            <a:srgbClr val="203864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госуслуги</a:t>
                      </a:r>
                      <a:r>
                        <a:rPr lang="ru-RU" sz="1300" b="0" kern="1200" dirty="0">
                          <a:solidFill>
                            <a:srgbClr val="203864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 в обычном порядке</a:t>
                      </a:r>
                      <a:endParaRPr lang="ru-RU" sz="1300" b="0" dirty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rgbClr val="203864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Срок предоставления </a:t>
                      </a:r>
                      <a:r>
                        <a:rPr lang="ru-RU" sz="1300" b="0" kern="1200" dirty="0" err="1">
                          <a:solidFill>
                            <a:srgbClr val="203864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госуслуги</a:t>
                      </a:r>
                      <a:r>
                        <a:rPr lang="ru-RU" sz="1300" b="0" kern="1200" dirty="0">
                          <a:solidFill>
                            <a:srgbClr val="203864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 </a:t>
                      </a:r>
                      <a:r>
                        <a:rPr lang="ru-RU" sz="1300" b="0" kern="1200" dirty="0" smtClean="0">
                          <a:solidFill>
                            <a:srgbClr val="203864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через </a:t>
                      </a:r>
                      <a:r>
                        <a:rPr lang="ru-RU" sz="1300" b="0" kern="1200" dirty="0">
                          <a:solidFill>
                            <a:srgbClr val="203864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ЕПГУ</a:t>
                      </a:r>
                      <a:endParaRPr lang="ru-RU" sz="1300" b="0" dirty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1.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Лицензирование деятельности по проведению экспертизы промышленной безопасности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45 рабочих дней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10 рабочих дней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2.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Лицензирование деятельности по производству маркшейдерских работ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45 рабочих дней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10 рабочих дней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186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3.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Лицензирование деятельности по эксплуатации взрывопожароопасных и химически опасных производственных объектов I, II и III классов опасности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45 рабочих дней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13-18 рабочих дней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787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4.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Лицензирование деятельности, связанной с обращением взрывчатых материалов промышленного назначения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45 рабочих дней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13-18 рабочих дней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7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5.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Регистрация опасных производственных объектов в государственном реестре опасных производственных объектов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20 рабочих дней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12/5 рабочих дней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7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6.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Ведение реестра заключений экспертизы промышленной безопасности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5 рабочих дней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3 рабочих дня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7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7.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Ведение реестра деклараций промышленной безопасности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5 рабочих дней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3 рабочих дня</a:t>
                      </a:r>
                      <a:endParaRPr lang="ru-RU" sz="1300" b="0" dirty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923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4398"/>
            <a:ext cx="9906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28497" y="236870"/>
            <a:ext cx="7566841" cy="959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cap="all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СРАВНЕНИЕ СРОКОВ ГОСУДАРСТВЕННЫХ </a:t>
            </a:r>
            <a:r>
              <a:rPr lang="ru-RU" sz="1800" cap="all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УСЛУГ ЧЕРЕЗ ЕПГУ И В ОБЫЧНОМ ПОРЯДКЕ</a:t>
            </a:r>
          </a:p>
        </p:txBody>
      </p:sp>
      <p:pic>
        <p:nvPicPr>
          <p:cNvPr id="9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088" y="328736"/>
            <a:ext cx="734403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24</a:t>
            </a:fld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71440" y="1676376"/>
          <a:ext cx="8763120" cy="4220607"/>
        </p:xfrm>
        <a:graphic>
          <a:graphicData uri="http://schemas.openxmlformats.org/drawingml/2006/table">
            <a:tbl>
              <a:tblPr/>
              <a:tblGrid>
                <a:gridCol w="469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0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1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1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4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rgbClr val="1F4E79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№ </a:t>
                      </a:r>
                      <a:r>
                        <a:rPr lang="ru-RU" sz="1300" b="0" kern="1200" dirty="0" err="1">
                          <a:solidFill>
                            <a:srgbClr val="1F4E79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п</a:t>
                      </a:r>
                      <a:r>
                        <a:rPr lang="ru-RU" sz="1300" b="0" kern="1200" dirty="0">
                          <a:solidFill>
                            <a:srgbClr val="1F4E79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/</a:t>
                      </a:r>
                      <a:r>
                        <a:rPr lang="ru-RU" sz="1300" b="0" kern="1200" dirty="0" err="1">
                          <a:solidFill>
                            <a:srgbClr val="1F4E79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п</a:t>
                      </a:r>
                      <a:endParaRPr lang="ru-RU" sz="1300" b="0" dirty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rgbClr val="1F4E79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Наименование государственной услуги</a:t>
                      </a:r>
                      <a:endParaRPr lang="ru-RU" sz="1300" b="0" dirty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rgbClr val="203864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Срок предоставления </a:t>
                      </a:r>
                      <a:r>
                        <a:rPr lang="ru-RU" sz="1300" b="0" kern="1200" dirty="0" err="1">
                          <a:solidFill>
                            <a:srgbClr val="203864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госуслуги</a:t>
                      </a:r>
                      <a:r>
                        <a:rPr lang="ru-RU" sz="1300" b="0" kern="1200" dirty="0">
                          <a:solidFill>
                            <a:srgbClr val="203864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 в обычном порядке</a:t>
                      </a:r>
                      <a:endParaRPr lang="ru-RU" sz="1300" b="0" dirty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rgbClr val="203864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Срок предоставления </a:t>
                      </a:r>
                      <a:r>
                        <a:rPr lang="ru-RU" sz="1300" b="0" kern="1200" dirty="0" err="1">
                          <a:solidFill>
                            <a:srgbClr val="203864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госуслуги</a:t>
                      </a:r>
                      <a:r>
                        <a:rPr lang="ru-RU" sz="1300" b="0" kern="1200" dirty="0">
                          <a:solidFill>
                            <a:srgbClr val="203864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 </a:t>
                      </a:r>
                      <a:r>
                        <a:rPr lang="ru-RU" sz="1300" b="0" kern="1200" dirty="0" err="1">
                          <a:solidFill>
                            <a:srgbClr val="203864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черех</a:t>
                      </a:r>
                      <a:r>
                        <a:rPr lang="ru-RU" sz="1300" b="0" kern="1200" dirty="0">
                          <a:solidFill>
                            <a:srgbClr val="203864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 ЕПГУ</a:t>
                      </a:r>
                      <a:endParaRPr lang="ru-RU" sz="1300" b="0" dirty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8.</a:t>
                      </a:r>
                      <a:endParaRPr lang="ru-RU" sz="1300" b="0" dirty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Организация проведения аттестации по вопросам промышленной безопасности, по вопросам безопасности гидротехнических сооружений, безопасности в сфере электроэнергетики</a:t>
                      </a:r>
                      <a:endParaRPr lang="ru-RU" sz="1300" b="0" dirty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30 календарных дней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15 рабочих дней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9.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Выдача разрешений на ведение работ со взрывчатыми материалами промышленного назначения</a:t>
                      </a:r>
                      <a:endParaRPr lang="ru-RU" sz="1300" b="0" dirty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30 рабочих дней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17 рабочих дней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16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10.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Выдача разрешений на постоянное применение взрывчатых веществ и изделий на их основе</a:t>
                      </a:r>
                      <a:endParaRPr lang="ru-RU" sz="1300" b="0" dirty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30 рабочих дней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20 рабочих дней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18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11.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Рассмотрение заявления на согласование планов и схем развития горных работ по видам полезных ископаемых</a:t>
                      </a:r>
                      <a:endParaRPr lang="ru-RU" sz="1300" b="0" dirty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6 рабочих дней</a:t>
                      </a:r>
                      <a:endParaRPr lang="ru-RU" sz="1300" b="0" dirty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3 рабочих дня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18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12.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Утверждение деклараций безопасности поднадзорных гидротехнических сооружений, находящихся в эксплуатации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30 календарных дней</a:t>
                      </a:r>
                      <a:endParaRPr lang="ru-RU" sz="1300" b="0" dirty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10 рабочих дней</a:t>
                      </a:r>
                      <a:endParaRPr lang="ru-RU" sz="1300" b="0" dirty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923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4398"/>
            <a:ext cx="9906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28497" y="236870"/>
            <a:ext cx="7566841" cy="959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cap="all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Сравнение СРОКОВ ГОСУДАРСТВЕННЫХ </a:t>
            </a:r>
            <a:r>
              <a:rPr lang="ru-RU" sz="1800" cap="all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УСЛУГ ЧЕРЕЗ ЕПГУ И В ОБЫЧНОМ ПОРЯДКЕ</a:t>
            </a:r>
          </a:p>
        </p:txBody>
      </p:sp>
      <p:pic>
        <p:nvPicPr>
          <p:cNvPr id="9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088" y="328736"/>
            <a:ext cx="734403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25</a:t>
            </a:fld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71440" y="1676376"/>
          <a:ext cx="8763120" cy="4615342"/>
        </p:xfrm>
        <a:graphic>
          <a:graphicData uri="http://schemas.openxmlformats.org/drawingml/2006/table">
            <a:tbl>
              <a:tblPr/>
              <a:tblGrid>
                <a:gridCol w="469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0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1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1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4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rgbClr val="1F4E79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№ </a:t>
                      </a:r>
                      <a:r>
                        <a:rPr lang="ru-RU" sz="1300" b="0" kern="1200" dirty="0" err="1">
                          <a:solidFill>
                            <a:srgbClr val="1F4E79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п</a:t>
                      </a:r>
                      <a:r>
                        <a:rPr lang="ru-RU" sz="1300" b="0" kern="1200" dirty="0">
                          <a:solidFill>
                            <a:srgbClr val="1F4E79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/</a:t>
                      </a:r>
                      <a:r>
                        <a:rPr lang="ru-RU" sz="1300" b="0" kern="1200" dirty="0" err="1">
                          <a:solidFill>
                            <a:srgbClr val="1F4E79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п</a:t>
                      </a:r>
                      <a:endParaRPr lang="ru-RU" sz="1300" b="0" dirty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rgbClr val="1F4E79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Наименование государственной услуги</a:t>
                      </a:r>
                      <a:endParaRPr lang="ru-RU" sz="1300" b="0" dirty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rgbClr val="203864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Срок предоставления </a:t>
                      </a:r>
                      <a:r>
                        <a:rPr lang="ru-RU" sz="1300" b="0" kern="1200" dirty="0" err="1">
                          <a:solidFill>
                            <a:srgbClr val="203864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госуслуги</a:t>
                      </a:r>
                      <a:r>
                        <a:rPr lang="ru-RU" sz="1300" b="0" kern="1200" dirty="0">
                          <a:solidFill>
                            <a:srgbClr val="203864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 в обычном порядке</a:t>
                      </a:r>
                      <a:endParaRPr lang="ru-RU" sz="1300" b="0" dirty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rgbClr val="203864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Срок предоставления </a:t>
                      </a:r>
                      <a:r>
                        <a:rPr lang="ru-RU" sz="1300" b="0" kern="1200" dirty="0" err="1">
                          <a:solidFill>
                            <a:srgbClr val="203864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госуслуги</a:t>
                      </a:r>
                      <a:r>
                        <a:rPr lang="ru-RU" sz="1300" b="0" kern="1200" dirty="0">
                          <a:solidFill>
                            <a:srgbClr val="203864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 </a:t>
                      </a:r>
                      <a:r>
                        <a:rPr lang="ru-RU" sz="1300" b="0" kern="1200" dirty="0" err="1">
                          <a:solidFill>
                            <a:srgbClr val="203864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черех</a:t>
                      </a:r>
                      <a:r>
                        <a:rPr lang="ru-RU" sz="1300" b="0" kern="1200" dirty="0">
                          <a:solidFill>
                            <a:srgbClr val="203864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 ЕПГУ</a:t>
                      </a:r>
                      <a:endParaRPr lang="ru-RU" sz="1300" b="0" dirty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76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13.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Внесение сведений о лифтах, подъемных платформах для инвалидов, пассажирских конвейерах (движущихся пешеходных дорожках) и эскалаторах, за исключением эскалаторов в метрополитенах, после осуществления их монтажа в реестр объектов, ведение которого осуществляется Федеральной службой по экологическому, технологическому и атомному надзору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5 рабочих дней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3 рабочих дня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76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14.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Выдача разрешений на допуск в эксплуатацию </a:t>
                      </a:r>
                      <a:r>
                        <a:rPr lang="ru-RU" sz="1300" b="0" kern="1200" dirty="0" err="1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энергопринимающих</a:t>
                      </a:r>
                      <a:r>
                        <a:rPr lang="ru-RU" sz="1300" b="0" kern="1200" dirty="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 установок потребителей электрической энергии, объектов по производству электрической энергии, объектов </a:t>
                      </a:r>
                      <a:r>
                        <a:rPr lang="ru-RU" sz="1300" b="0" kern="1200" dirty="0" err="1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электросетевого</a:t>
                      </a:r>
                      <a:r>
                        <a:rPr lang="ru-RU" sz="1300" b="0" kern="1200" dirty="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 хозяйства, объектов теплоснабжения и </a:t>
                      </a:r>
                      <a:r>
                        <a:rPr lang="ru-RU" sz="1300" b="0" kern="1200" dirty="0" err="1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теплопотребляющих</a:t>
                      </a:r>
                      <a:r>
                        <a:rPr lang="ru-RU" sz="1300" b="0" kern="1200" dirty="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 установок</a:t>
                      </a:r>
                      <a:endParaRPr lang="ru-RU" sz="1300" b="0" dirty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21/11/8 рабочих дней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20/10/7 рабочих дней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160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15.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Подтверждение готовности работников к выполнению трудовых функций в сфере электроэнергетики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30 рабочих дней</a:t>
                      </a:r>
                      <a:endParaRPr lang="ru-RU" sz="1300" b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rgbClr val="000000"/>
                          </a:solidFill>
                          <a:latin typeface="Lato" charset="0"/>
                          <a:ea typeface="Times New Roman"/>
                          <a:cs typeface="Lato" charset="0"/>
                        </a:rPr>
                        <a:t>15 рабочих дней</a:t>
                      </a:r>
                      <a:endParaRPr lang="ru-RU" sz="1300" b="0" dirty="0">
                        <a:latin typeface="Lato" charset="0"/>
                        <a:ea typeface="Calibri"/>
                        <a:cs typeface="Lato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923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4398"/>
            <a:ext cx="9906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28497" y="236870"/>
            <a:ext cx="7566841" cy="959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cap="all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РОТСЕХНАДЗОР В СОЦИАЛЬНЫХ СЕТЯХ</a:t>
            </a:r>
            <a:endParaRPr lang="ru-RU" altLang="ru-RU" sz="1800" cap="all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9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088" y="328736"/>
            <a:ext cx="734403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4466" y="1712889"/>
            <a:ext cx="8507529" cy="4600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93"/>
          <p:cNvSpPr txBox="1">
            <a:spLocks noChangeArrowheads="1"/>
          </p:cNvSpPr>
          <p:nvPr/>
        </p:nvSpPr>
        <p:spPr bwMode="auto">
          <a:xfrm>
            <a:off x="2470116" y="1931967"/>
            <a:ext cx="4965768" cy="584775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dirty="0" smtClean="0">
                <a:solidFill>
                  <a:schemeClr val="bg1"/>
                </a:solidFill>
                <a:latin typeface="Lato" panose="020F0502020204030203" pitchFamily="34" charset="0"/>
              </a:rPr>
              <a:t>ПОДПИСЫВАЙТЕСЬ НА ТЕЛЕГРАМ-КАНАЛ </a:t>
            </a:r>
          </a:p>
          <a:p>
            <a:pPr algn="ctr" eaLnBrk="1" hangingPunct="1"/>
            <a:r>
              <a:rPr lang="ru-RU" altLang="ru-RU" sz="1600" dirty="0" smtClean="0">
                <a:solidFill>
                  <a:schemeClr val="bg1"/>
                </a:solidFill>
                <a:latin typeface="Lato" panose="020F0502020204030203" pitchFamily="34" charset="0"/>
              </a:rPr>
              <a:t>И ГРУППУ ВКОНТАКТЕ РОСТЕХНАДЗОР </a:t>
            </a:r>
          </a:p>
        </p:txBody>
      </p:sp>
      <p:sp>
        <p:nvSpPr>
          <p:cNvPr id="12" name="TextBox 93"/>
          <p:cNvSpPr txBox="1">
            <a:spLocks noChangeArrowheads="1"/>
          </p:cNvSpPr>
          <p:nvPr/>
        </p:nvSpPr>
        <p:spPr bwMode="auto">
          <a:xfrm>
            <a:off x="1703343" y="2589201"/>
            <a:ext cx="6718392" cy="954107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dirty="0" smtClean="0">
                <a:solidFill>
                  <a:schemeClr val="bg1"/>
                </a:solidFill>
                <a:latin typeface="Lato" panose="020F0502020204030203" pitchFamily="34" charset="0"/>
              </a:rPr>
              <a:t>Изменения в законодательстве и нормативных актах, полезная информация и вакансии, официальные комментарии, новости. </a:t>
            </a:r>
          </a:p>
          <a:p>
            <a:pPr algn="ctr" eaLnBrk="1" hangingPunct="1"/>
            <a:r>
              <a:rPr lang="ru-RU" altLang="ru-RU" sz="1400" dirty="0" smtClean="0">
                <a:solidFill>
                  <a:schemeClr val="bg1"/>
                </a:solidFill>
                <a:latin typeface="Lato" panose="020F0502020204030203" pitchFamily="34" charset="0"/>
              </a:rPr>
              <a:t>В сообществах можно получить оперативную обратную связь и справочную информацию, поучаствовать в опросах.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8426" y="3684591"/>
            <a:ext cx="1898676" cy="1914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86546" y="3684591"/>
            <a:ext cx="1862163" cy="1923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93"/>
          <p:cNvSpPr txBox="1">
            <a:spLocks noChangeArrowheads="1"/>
          </p:cNvSpPr>
          <p:nvPr/>
        </p:nvSpPr>
        <p:spPr bwMode="auto">
          <a:xfrm>
            <a:off x="1142474" y="5692806"/>
            <a:ext cx="3030579" cy="307777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Телеграм-канал</a:t>
            </a:r>
            <a:r>
              <a:rPr lang="ru-RU" altLang="ru-RU" sz="1400" dirty="0" smtClean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ru-RU" altLang="ru-RU" sz="14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Ростхендзора</a:t>
            </a:r>
            <a:endParaRPr lang="ru-RU" altLang="ru-RU" sz="1400" dirty="0" smtClean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15" name="TextBox 93"/>
          <p:cNvSpPr txBox="1">
            <a:spLocks noChangeArrowheads="1"/>
          </p:cNvSpPr>
          <p:nvPr/>
        </p:nvSpPr>
        <p:spPr bwMode="auto">
          <a:xfrm>
            <a:off x="5610234" y="5692806"/>
            <a:ext cx="3067092" cy="307777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dirty="0" smtClean="0">
                <a:solidFill>
                  <a:schemeClr val="bg1"/>
                </a:solidFill>
                <a:latin typeface="Lato" panose="020F0502020204030203" pitchFamily="34" charset="0"/>
              </a:rPr>
              <a:t>Группа </a:t>
            </a:r>
            <a:r>
              <a:rPr lang="ru-RU" altLang="ru-RU" sz="14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ВКонтакте</a:t>
            </a:r>
            <a:r>
              <a:rPr lang="ru-RU" altLang="ru-RU" sz="1400" dirty="0" smtClean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ru-RU" altLang="ru-RU" sz="1400" smtClean="0">
                <a:solidFill>
                  <a:schemeClr val="bg1"/>
                </a:solidFill>
                <a:latin typeface="Lato" panose="020F0502020204030203" pitchFamily="34" charset="0"/>
              </a:rPr>
              <a:t>Ростхендзора</a:t>
            </a:r>
            <a:endParaRPr lang="ru-RU" altLang="ru-RU" sz="1400" dirty="0" smtClean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16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5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9581" y="3501008"/>
            <a:ext cx="7566841" cy="95988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СПАСИБО ЗА ВНИМАНИЕ</a:t>
            </a:r>
            <a:endParaRPr lang="ru-RU" sz="24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Picture 2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902" y="1550996"/>
            <a:ext cx="1768439" cy="183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461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89" y="366459"/>
            <a:ext cx="9935989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6496" y="368660"/>
            <a:ext cx="7344816" cy="959882"/>
          </a:xfrm>
        </p:spPr>
        <p:txBody>
          <a:bodyPr>
            <a:normAutofit/>
          </a:bodyPr>
          <a:lstStyle/>
          <a:p>
            <a:pPr algn="l" defTabSz="914400"/>
            <a:r>
              <a:rPr lang="ru-RU" sz="1800" cap="all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ПЕРЕЧЕНЬ ОКАЗЫВАЕМЫХ </a:t>
            </a:r>
            <a:br>
              <a:rPr lang="ru-RU" sz="1800" cap="all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ru-RU" sz="1800" cap="all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ВИДОВ ГОСУДАРСТВЕННЫХ УСЛУГ</a:t>
            </a:r>
          </a:p>
        </p:txBody>
      </p:sp>
      <p:pic>
        <p:nvPicPr>
          <p:cNvPr id="3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542" y="46052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4508" y="1420407"/>
            <a:ext cx="9001000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11"/>
            </a:pPr>
            <a:r>
              <a:rPr lang="ru-RU" sz="1600" dirty="0" smtClean="0">
                <a:latin typeface="Lato Light" panose="020B0604020202020204" charset="0"/>
                <a:cs typeface="Lato Light" panose="020B0604020202020204" charset="0"/>
              </a:rPr>
              <a:t>Государственная </a:t>
            </a:r>
            <a:r>
              <a:rPr lang="ru-RU" sz="1600" dirty="0">
                <a:latin typeface="Lato Light" panose="020B0604020202020204" charset="0"/>
                <a:cs typeface="Lato Light" panose="020B0604020202020204" charset="0"/>
              </a:rPr>
              <a:t>услуга по организации проведения аттестации по вопросам промышленной безопасности, по вопросам безопасности гидротехнических сооружений, безопасности в сфере электроэнергетики.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ru-RU" sz="1600" dirty="0" smtClean="0">
                <a:latin typeface="Lato Light" panose="020B0604020202020204" charset="0"/>
                <a:cs typeface="Lato Light" panose="020B0604020202020204" charset="0"/>
              </a:rPr>
              <a:t>Государственная </a:t>
            </a:r>
            <a:r>
              <a:rPr lang="ru-RU" sz="1600" dirty="0">
                <a:latin typeface="Lato Light" panose="020B0604020202020204" charset="0"/>
                <a:cs typeface="Lato Light" panose="020B0604020202020204" charset="0"/>
              </a:rPr>
              <a:t>услуга по выдаче разрешений на допуск в эксплуатацию энергопринимающих установок потребителей электрической энергии, объектов по производству электрической энергии, объектов электросетевого хозяйства, объектов теплоснабжения и теплопотребляющих установок.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ru-RU" sz="1600" dirty="0" smtClean="0">
                <a:latin typeface="Lato Light" panose="020B0604020202020204" charset="0"/>
                <a:cs typeface="Lato Light" panose="020B0604020202020204" charset="0"/>
              </a:rPr>
              <a:t>Государственная </a:t>
            </a:r>
            <a:r>
              <a:rPr lang="ru-RU" sz="1600" dirty="0">
                <a:latin typeface="Lato Light" panose="020B0604020202020204" charset="0"/>
                <a:cs typeface="Lato Light" panose="020B0604020202020204" charset="0"/>
              </a:rPr>
              <a:t>услуга по выдаче заключений о наличии (отсутствии) технической возможности присоединения к электрическим сетям.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ru-RU" sz="1600" dirty="0" smtClean="0">
                <a:latin typeface="Lato Light" panose="020B0604020202020204" charset="0"/>
                <a:cs typeface="Lato Light" panose="020B0604020202020204" charset="0"/>
              </a:rPr>
              <a:t>Государственная </a:t>
            </a:r>
            <a:r>
              <a:rPr lang="ru-RU" sz="1600" dirty="0">
                <a:latin typeface="Lato Light" panose="020B0604020202020204" charset="0"/>
                <a:cs typeface="Lato Light" panose="020B0604020202020204" charset="0"/>
              </a:rPr>
              <a:t>услуга по подтверждению готовности работников к выполнению трудовых функций в сфере электроэнергетики.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ru-RU" sz="1600" dirty="0" smtClean="0">
                <a:latin typeface="Lato Light" panose="020B0604020202020204" charset="0"/>
                <a:cs typeface="Lato Light" panose="020B0604020202020204" charset="0"/>
              </a:rPr>
              <a:t>Государственная </a:t>
            </a:r>
            <a:r>
              <a:rPr lang="ru-RU" sz="1600" dirty="0">
                <a:latin typeface="Lato Light" panose="020B0604020202020204" charset="0"/>
                <a:cs typeface="Lato Light" panose="020B0604020202020204" charset="0"/>
              </a:rPr>
              <a:t>услуга по утверждению деклараций безопасности поднадзорных гидротехнических сооружений, находящихся в эксплуатации.</a:t>
            </a:r>
          </a:p>
          <a:p>
            <a:pPr marL="342900" indent="-342900">
              <a:buFont typeface="+mj-lt"/>
              <a:buAutoNum type="arabicPeriod" startAt="11"/>
            </a:pPr>
            <a:r>
              <a:rPr lang="ru-RU" sz="1600" dirty="0" smtClean="0">
                <a:latin typeface="Lato Light" panose="020B0604020202020204" charset="0"/>
                <a:cs typeface="Lato Light" panose="020B0604020202020204" charset="0"/>
              </a:rPr>
              <a:t>Государственная </a:t>
            </a:r>
            <a:r>
              <a:rPr lang="ru-RU" sz="1600" dirty="0">
                <a:latin typeface="Lato Light" panose="020B0604020202020204" charset="0"/>
                <a:cs typeface="Lato Light" panose="020B0604020202020204" charset="0"/>
              </a:rPr>
              <a:t>услуга по согласованию правил эксплуатации гидротехнических сооружений (за исключением судоходных и портовых гидротехнических сооружений</a:t>
            </a:r>
            <a:r>
              <a:rPr lang="ru-RU" sz="1600" dirty="0" smtClean="0">
                <a:latin typeface="Lato Light" panose="020B0604020202020204" charset="0"/>
                <a:cs typeface="Lato Light" panose="020B0604020202020204" charset="0"/>
              </a:rPr>
              <a:t>).</a:t>
            </a:r>
          </a:p>
          <a:p>
            <a:pPr marL="342900" indent="-342900">
              <a:buFont typeface="+mj-lt"/>
              <a:buAutoNum type="arabicPeriod" startAt="11"/>
            </a:pPr>
            <a:endParaRPr lang="ru-RU" dirty="0">
              <a:latin typeface="Lato Light" panose="020B0604020202020204" charset="0"/>
              <a:cs typeface="Lato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70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89" y="366459"/>
            <a:ext cx="9935989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6496" y="368660"/>
            <a:ext cx="7344816" cy="959882"/>
          </a:xfrm>
        </p:spPr>
        <p:txBody>
          <a:bodyPr>
            <a:normAutofit/>
          </a:bodyPr>
          <a:lstStyle/>
          <a:p>
            <a:pPr algn="l" defTabSz="914400"/>
            <a:r>
              <a:rPr lang="ru-RU" sz="1800" cap="all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ПЕРЕЧЕНЬ ОКАЗЫВАЕМЫХ ВИДОВ </a:t>
            </a:r>
            <a:br>
              <a:rPr lang="ru-RU" sz="1800" cap="all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ru-RU" sz="1800" cap="all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ГОСУДАРСТВЕННЫХ УСЛУГ</a:t>
            </a:r>
          </a:p>
        </p:txBody>
      </p:sp>
      <p:pic>
        <p:nvPicPr>
          <p:cNvPr id="3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542" y="46052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1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023284"/>
              </p:ext>
            </p:extLst>
          </p:nvPr>
        </p:nvGraphicFramePr>
        <p:xfrm>
          <a:off x="-819883" y="1182890"/>
          <a:ext cx="6196318" cy="4269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4" name="Прямая соединительная линия 63"/>
          <p:cNvCxnSpPr/>
          <p:nvPr/>
        </p:nvCxnSpPr>
        <p:spPr>
          <a:xfrm>
            <a:off x="3309915" y="5218137"/>
            <a:ext cx="4771176" cy="179294"/>
          </a:xfrm>
          <a:prstGeom prst="bentConnector3">
            <a:avLst>
              <a:gd name="adj1" fmla="val 45834"/>
            </a:avLst>
          </a:prstGeom>
          <a:ln>
            <a:solidFill>
              <a:schemeClr val="bg1">
                <a:lumMod val="75000"/>
              </a:schemeClr>
            </a:solidFill>
            <a:miter lim="800000"/>
            <a:headEnd type="oval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63"/>
          <p:cNvCxnSpPr/>
          <p:nvPr/>
        </p:nvCxnSpPr>
        <p:spPr>
          <a:xfrm>
            <a:off x="3791314" y="2810629"/>
            <a:ext cx="4289777" cy="301156"/>
          </a:xfrm>
          <a:prstGeom prst="bentConnector3">
            <a:avLst>
              <a:gd name="adj1" fmla="val 39923"/>
            </a:avLst>
          </a:prstGeom>
          <a:ln>
            <a:solidFill>
              <a:schemeClr val="bg1">
                <a:lumMod val="75000"/>
              </a:schemeClr>
            </a:solidFill>
            <a:miter lim="800000"/>
            <a:headEnd type="oval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63"/>
          <p:cNvCxnSpPr/>
          <p:nvPr/>
        </p:nvCxnSpPr>
        <p:spPr>
          <a:xfrm flipV="1">
            <a:off x="4149714" y="3782349"/>
            <a:ext cx="3931377" cy="303885"/>
          </a:xfrm>
          <a:prstGeom prst="bentConnector3">
            <a:avLst>
              <a:gd name="adj1" fmla="val 34494"/>
            </a:avLst>
          </a:prstGeom>
          <a:ln>
            <a:solidFill>
              <a:schemeClr val="bg1">
                <a:lumMod val="75000"/>
              </a:schemeClr>
            </a:solidFill>
            <a:miter lim="800000"/>
            <a:headEnd type="oval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63"/>
          <p:cNvCxnSpPr/>
          <p:nvPr/>
        </p:nvCxnSpPr>
        <p:spPr>
          <a:xfrm flipV="1">
            <a:off x="3748071" y="4665178"/>
            <a:ext cx="4333020" cy="224342"/>
          </a:xfrm>
          <a:prstGeom prst="bentConnector3">
            <a:avLst>
              <a:gd name="adj1" fmla="val 40366"/>
            </a:avLst>
          </a:prstGeom>
          <a:ln>
            <a:solidFill>
              <a:schemeClr val="bg1">
                <a:lumMod val="75000"/>
              </a:schemeClr>
            </a:solidFill>
            <a:miter lim="800000"/>
            <a:headEnd type="oval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801014" y="2698740"/>
            <a:ext cx="28405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b="1" dirty="0" smtClean="0">
                <a:solidFill>
                  <a:srgbClr val="0068AB"/>
                </a:solidFill>
                <a:latin typeface="a_PlakatTitul" pitchFamily="34" charset="-52"/>
                <a:cs typeface="Lato Light" panose="020F0402020204030203" pitchFamily="34" charset="0"/>
              </a:rPr>
              <a:t>3</a:t>
            </a:r>
            <a:endParaRPr lang="ru-RU" sz="1300" b="1" dirty="0">
              <a:solidFill>
                <a:srgbClr val="0068AB"/>
              </a:solidFill>
              <a:latin typeface="a_PlakatTitul" pitchFamily="34" charset="-52"/>
              <a:cs typeface="Lato Light" panose="020F0402020204030203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801014" y="3830643"/>
            <a:ext cx="28405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b="1" dirty="0" smtClean="0">
                <a:solidFill>
                  <a:srgbClr val="0068AB"/>
                </a:solidFill>
                <a:latin typeface="a_PlakatTitul" pitchFamily="34" charset="-52"/>
                <a:cs typeface="Lato Light" panose="020F0402020204030203" pitchFamily="34" charset="0"/>
              </a:rPr>
              <a:t>1</a:t>
            </a:r>
            <a:endParaRPr lang="ru-RU" sz="1300" b="1" dirty="0">
              <a:solidFill>
                <a:srgbClr val="0068AB"/>
              </a:solidFill>
              <a:latin typeface="a_PlakatTitul" pitchFamily="34" charset="-52"/>
              <a:cs typeface="Lato Light" panose="020F0402020204030203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801014" y="4268799"/>
            <a:ext cx="28405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b="1" dirty="0" smtClean="0">
                <a:solidFill>
                  <a:srgbClr val="0068AB"/>
                </a:solidFill>
                <a:latin typeface="a_PlakatTitul" pitchFamily="34" charset="-52"/>
                <a:cs typeface="Lato Light" panose="020F0402020204030203" pitchFamily="34" charset="0"/>
              </a:rPr>
              <a:t>1</a:t>
            </a:r>
            <a:endParaRPr lang="ru-RU" sz="1300" b="1" dirty="0">
              <a:solidFill>
                <a:srgbClr val="0068AB"/>
              </a:solidFill>
              <a:latin typeface="a_PlakatTitul" pitchFamily="34" charset="-52"/>
              <a:cs typeface="Lato Light" panose="020F0402020204030203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801014" y="4999059"/>
            <a:ext cx="28405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b="1" dirty="0" smtClean="0">
                <a:solidFill>
                  <a:srgbClr val="0068AB"/>
                </a:solidFill>
                <a:latin typeface="a_PlakatTitul" pitchFamily="34" charset="-52"/>
                <a:cs typeface="Lato Light" panose="020F0402020204030203" pitchFamily="34" charset="0"/>
              </a:rPr>
              <a:t>1</a:t>
            </a:r>
            <a:endParaRPr lang="ru-RU" sz="1300" b="1" dirty="0">
              <a:solidFill>
                <a:srgbClr val="0068AB"/>
              </a:solidFill>
              <a:latin typeface="a_PlakatTitul" pitchFamily="34" charset="-52"/>
              <a:cs typeface="Lato Light" panose="020F0402020204030203" pitchFamily="34" charset="0"/>
            </a:endParaRPr>
          </a:p>
        </p:txBody>
      </p:sp>
      <p:cxnSp>
        <p:nvCxnSpPr>
          <p:cNvPr id="47" name="Прямая соединительная линия 63"/>
          <p:cNvCxnSpPr/>
          <p:nvPr/>
        </p:nvCxnSpPr>
        <p:spPr>
          <a:xfrm>
            <a:off x="2706747" y="2348030"/>
            <a:ext cx="5374344" cy="301466"/>
          </a:xfrm>
          <a:prstGeom prst="bentConnector3">
            <a:avLst>
              <a:gd name="adj1" fmla="val 51701"/>
            </a:avLst>
          </a:prstGeom>
          <a:ln>
            <a:solidFill>
              <a:schemeClr val="bg1">
                <a:lumMod val="75000"/>
              </a:schemeClr>
            </a:solidFill>
            <a:miter lim="800000"/>
            <a:headEnd type="oval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691475" y="2224071"/>
            <a:ext cx="38343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b="1" dirty="0" smtClean="0">
                <a:solidFill>
                  <a:srgbClr val="0068AB"/>
                </a:solidFill>
                <a:latin typeface="a_PlakatTitul" pitchFamily="34" charset="-52"/>
                <a:cs typeface="Lato Light" panose="020F0402020204030203" pitchFamily="34" charset="0"/>
              </a:rPr>
              <a:t>10</a:t>
            </a:r>
            <a:endParaRPr lang="ru-RU" sz="1300" b="1" dirty="0">
              <a:solidFill>
                <a:srgbClr val="0068AB"/>
              </a:solidFill>
              <a:latin typeface="a_PlakatTitul" pitchFamily="34" charset="-52"/>
              <a:cs typeface="Lato Light" panose="020F0402020204030203" pitchFamily="34" charset="0"/>
            </a:endParaRPr>
          </a:p>
        </p:txBody>
      </p:sp>
      <p:sp>
        <p:nvSpPr>
          <p:cNvPr id="55" name="TextBox 93"/>
          <p:cNvSpPr txBox="1">
            <a:spLocks noChangeArrowheads="1"/>
          </p:cNvSpPr>
          <p:nvPr/>
        </p:nvSpPr>
        <p:spPr bwMode="auto">
          <a:xfrm>
            <a:off x="5792799" y="4816494"/>
            <a:ext cx="1789137" cy="461665"/>
          </a:xfrm>
          <a:prstGeom prst="rect">
            <a:avLst/>
          </a:prstGeom>
          <a:solidFill>
            <a:srgbClr val="3498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В рамках 2 и более видов надзора</a:t>
            </a:r>
            <a:endParaRPr lang="ru-RU" altLang="ru-RU" sz="12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56" name="TextBox 93"/>
          <p:cNvSpPr txBox="1">
            <a:spLocks noChangeArrowheads="1"/>
          </p:cNvSpPr>
          <p:nvPr/>
        </p:nvSpPr>
        <p:spPr bwMode="auto">
          <a:xfrm>
            <a:off x="5782015" y="2235751"/>
            <a:ext cx="1141849" cy="276999"/>
          </a:xfrm>
          <a:prstGeom prst="rect">
            <a:avLst/>
          </a:prstGeom>
          <a:solidFill>
            <a:srgbClr val="3498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ПБ</a:t>
            </a:r>
            <a:endParaRPr lang="ru-RU" altLang="ru-RU" sz="12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57" name="TextBox 93"/>
          <p:cNvSpPr txBox="1">
            <a:spLocks noChangeArrowheads="1"/>
          </p:cNvSpPr>
          <p:nvPr/>
        </p:nvSpPr>
        <p:spPr bwMode="auto">
          <a:xfrm>
            <a:off x="5782016" y="3849317"/>
            <a:ext cx="741043" cy="276999"/>
          </a:xfrm>
          <a:prstGeom prst="rect">
            <a:avLst/>
          </a:prstGeom>
          <a:solidFill>
            <a:srgbClr val="3498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ГТС</a:t>
            </a:r>
            <a:endParaRPr lang="ru-RU" altLang="ru-RU" sz="12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58" name="TextBox 93"/>
          <p:cNvSpPr txBox="1">
            <a:spLocks noChangeArrowheads="1"/>
          </p:cNvSpPr>
          <p:nvPr/>
        </p:nvSpPr>
        <p:spPr bwMode="auto">
          <a:xfrm>
            <a:off x="5782016" y="2760495"/>
            <a:ext cx="1142686" cy="276999"/>
          </a:xfrm>
          <a:prstGeom prst="rect">
            <a:avLst/>
          </a:prstGeom>
          <a:solidFill>
            <a:srgbClr val="3498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Энергетика</a:t>
            </a:r>
            <a:endParaRPr lang="ru-RU" altLang="ru-RU" sz="12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59" name="TextBox 93"/>
          <p:cNvSpPr txBox="1">
            <a:spLocks noChangeArrowheads="1"/>
          </p:cNvSpPr>
          <p:nvPr/>
        </p:nvSpPr>
        <p:spPr bwMode="auto">
          <a:xfrm>
            <a:off x="5784755" y="4332906"/>
            <a:ext cx="735075" cy="276999"/>
          </a:xfrm>
          <a:prstGeom prst="rect">
            <a:avLst/>
          </a:prstGeom>
          <a:solidFill>
            <a:srgbClr val="3498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Лифты</a:t>
            </a:r>
            <a:endParaRPr lang="ru-RU" altLang="ru-RU" sz="12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85908" y="3648078"/>
            <a:ext cx="53412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b="1" dirty="0" smtClean="0">
                <a:solidFill>
                  <a:srgbClr val="0068AB"/>
                </a:solidFill>
                <a:latin typeface="a_PlakatTitul" pitchFamily="34" charset="-52"/>
                <a:cs typeface="Lato Light" panose="020F0402020204030203" pitchFamily="34" charset="0"/>
              </a:rPr>
              <a:t>58%</a:t>
            </a:r>
            <a:endParaRPr lang="ru-RU" sz="1300" b="1" dirty="0">
              <a:solidFill>
                <a:srgbClr val="0068AB"/>
              </a:solidFill>
              <a:latin typeface="a_PlakatTitul" pitchFamily="34" charset="-52"/>
              <a:cs typeface="Lato Light" panose="020F040202020403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36889" y="3282948"/>
            <a:ext cx="53412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b="1" dirty="0" smtClean="0">
                <a:solidFill>
                  <a:srgbClr val="0068AB"/>
                </a:solidFill>
                <a:latin typeface="a_PlakatTitul" pitchFamily="34" charset="-52"/>
                <a:cs typeface="Lato Light" panose="020F0402020204030203" pitchFamily="34" charset="0"/>
              </a:rPr>
              <a:t>18%</a:t>
            </a:r>
            <a:endParaRPr lang="ru-RU" sz="1300" b="1" dirty="0">
              <a:solidFill>
                <a:srgbClr val="0068AB"/>
              </a:solidFill>
              <a:latin typeface="a_PlakatTitul" pitchFamily="34" charset="-52"/>
              <a:cs typeface="Lato Light" panose="020F0402020204030203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09915" y="4013208"/>
            <a:ext cx="53412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b="1" dirty="0" smtClean="0">
                <a:solidFill>
                  <a:srgbClr val="0068AB"/>
                </a:solidFill>
                <a:latin typeface="a_PlakatTitul" pitchFamily="34" charset="-52"/>
                <a:cs typeface="Lato Light" panose="020F0402020204030203" pitchFamily="34" charset="0"/>
              </a:rPr>
              <a:t>11%</a:t>
            </a:r>
            <a:endParaRPr lang="ru-RU" sz="1300" b="1" dirty="0">
              <a:solidFill>
                <a:srgbClr val="0068AB"/>
              </a:solidFill>
              <a:latin typeface="a_PlakatTitul" pitchFamily="34" charset="-52"/>
              <a:cs typeface="Lato Light" panose="020F0402020204030203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27350" y="4560903"/>
            <a:ext cx="43473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b="1" dirty="0" smtClean="0">
                <a:solidFill>
                  <a:srgbClr val="0068AB"/>
                </a:solidFill>
                <a:latin typeface="a_PlakatTitul" pitchFamily="34" charset="-52"/>
                <a:cs typeface="Lato Light" panose="020F0402020204030203" pitchFamily="34" charset="0"/>
              </a:rPr>
              <a:t>5%</a:t>
            </a:r>
            <a:endParaRPr lang="ru-RU" sz="1300" b="1" dirty="0">
              <a:solidFill>
                <a:srgbClr val="0068AB"/>
              </a:solidFill>
              <a:latin typeface="a_PlakatTitul" pitchFamily="34" charset="-52"/>
              <a:cs typeface="Lato Light" panose="020F0402020204030203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98733" y="4779981"/>
            <a:ext cx="43473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b="1" dirty="0" smtClean="0">
                <a:solidFill>
                  <a:srgbClr val="0068AB"/>
                </a:solidFill>
                <a:latin typeface="a_PlakatTitul" pitchFamily="34" charset="-52"/>
                <a:cs typeface="Lato Light" panose="020F0402020204030203" pitchFamily="34" charset="0"/>
              </a:rPr>
              <a:t>5%</a:t>
            </a:r>
            <a:endParaRPr lang="ru-RU" sz="1300" b="1" dirty="0">
              <a:solidFill>
                <a:srgbClr val="0068AB"/>
              </a:solidFill>
              <a:latin typeface="a_PlakatTitul" pitchFamily="34" charset="-52"/>
              <a:cs typeface="Lato Light" panose="020F04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87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4398"/>
            <a:ext cx="9906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28497" y="236870"/>
            <a:ext cx="7566841" cy="959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cap="all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ОСНОВНЫЕ ИЗМЕНЕНИЯ ЗАКОНОДАТЕЛЬСТВА </a:t>
            </a:r>
          </a:p>
          <a:p>
            <a:pPr algn="l"/>
            <a:r>
              <a:rPr lang="ru-RU" sz="1800" cap="all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В СФЕРЕ ОКАЗАНИЯ ГОСУДАРСТВЕННЫХ УСЛУГ</a:t>
            </a:r>
            <a:endParaRPr lang="ru-RU" altLang="ru-RU" sz="1800" cap="all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9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088" y="328736"/>
            <a:ext cx="734403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236476" y="1412776"/>
            <a:ext cx="8854649" cy="828822"/>
          </a:xfrm>
          <a:prstGeom prst="rect">
            <a:avLst/>
          </a:prstGeom>
          <a:noFill/>
        </p:spPr>
        <p:txBody>
          <a:bodyPr wrap="square" lIns="89285" tIns="44643" rIns="89285" bIns="44643" rtlCol="0">
            <a:spAutoFit/>
          </a:bodyPr>
          <a:lstStyle/>
          <a:p>
            <a:pPr indent="-285750" algn="just">
              <a:spcAft>
                <a:spcPts val="1200"/>
              </a:spcAft>
            </a:pPr>
            <a:r>
              <a:rPr lang="ru-RU" sz="1600" b="1" dirty="0" smtClean="0">
                <a:latin typeface="Lato Light" panose="020F0402020204030203" pitchFamily="34" charset="0"/>
                <a:cs typeface="Lato Light" panose="020F0402020204030203" pitchFamily="34" charset="0"/>
              </a:rPr>
              <a:t>Особенности разрешительной деятельности в Российской Федерации в 2024 году установлены Постановлением Правительства Российской Федерации от 23 декабря 2023 г. </a:t>
            </a:r>
            <a:r>
              <a:rPr lang="ru-RU" sz="1600" dirty="0" smtClean="0">
                <a:latin typeface="Lato Light" panose="020F0402020204030203" pitchFamily="34" charset="0"/>
                <a:cs typeface="Lato Light" panose="020F0402020204030203" pitchFamily="34" charset="0"/>
              </a:rPr>
              <a:t>№</a:t>
            </a:r>
            <a:r>
              <a:rPr lang="ru-RU" sz="1600" b="1" dirty="0" smtClean="0">
                <a:latin typeface="Lato Light" panose="020F0402020204030203" pitchFamily="34" charset="0"/>
                <a:cs typeface="Lato Light" panose="020F0402020204030203" pitchFamily="34" charset="0"/>
              </a:rPr>
              <a:t> 2269</a:t>
            </a:r>
            <a:endParaRPr lang="ru-RU" sz="1600" b="1" dirty="0"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2823" y="2224071"/>
            <a:ext cx="8854649" cy="828822"/>
          </a:xfrm>
          <a:prstGeom prst="rect">
            <a:avLst/>
          </a:prstGeom>
          <a:noFill/>
        </p:spPr>
        <p:txBody>
          <a:bodyPr wrap="square" lIns="89285" tIns="44643" rIns="89285" bIns="44643" rtlCol="0">
            <a:spAutoFit/>
          </a:bodyPr>
          <a:lstStyle/>
          <a:p>
            <a:pPr indent="-285750" algn="just">
              <a:spcAft>
                <a:spcPts val="1200"/>
              </a:spcAft>
            </a:pPr>
            <a:r>
              <a:rPr lang="ru-RU" sz="1600" dirty="0" smtClean="0">
                <a:latin typeface="Lato Light" panose="020F0402020204030203" pitchFamily="34" charset="0"/>
                <a:cs typeface="Lato Light" panose="020F0402020204030203" pitchFamily="34" charset="0"/>
              </a:rPr>
              <a:t>У Ростехнадзора в 2024 года сохраниться право на принятие решений по установлению особенностей входящих в полномочия Ростехнадзора разрешительных режимов и при лицензировании отдельных видов деятельности:</a:t>
            </a:r>
            <a:endParaRPr lang="ru-RU" sz="1600" b="1" dirty="0"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2362" y="3063870"/>
            <a:ext cx="8854649" cy="2808851"/>
          </a:xfrm>
          <a:prstGeom prst="rect">
            <a:avLst/>
          </a:prstGeom>
          <a:noFill/>
        </p:spPr>
        <p:txBody>
          <a:bodyPr wrap="square" lIns="89285" tIns="44643" rIns="89285" bIns="44643" rtlCol="0">
            <a:spAutoFit/>
          </a:bodyPr>
          <a:lstStyle/>
          <a:p>
            <a:pPr indent="-285750" algn="just">
              <a:spcAft>
                <a:spcPts val="400"/>
              </a:spcAft>
            </a:pPr>
            <a:r>
              <a:rPr lang="ru-RU" sz="1600" b="1" dirty="0" smtClean="0">
                <a:latin typeface="Lato Light" panose="020F0402020204030203" pitchFamily="34" charset="0"/>
                <a:cs typeface="Lato Light" panose="020F0402020204030203" pitchFamily="34" charset="0"/>
              </a:rPr>
              <a:t>При лицензировании следующих видов деятельности:</a:t>
            </a:r>
          </a:p>
          <a:p>
            <a:pPr lvl="0" indent="-342900" algn="just">
              <a:spcAft>
                <a:spcPts val="400"/>
              </a:spcAft>
              <a:buFont typeface="+mj-lt"/>
              <a:buAutoNum type="arabicPeriod"/>
            </a:pPr>
            <a:r>
              <a:rPr lang="ru-RU" sz="1600" dirty="0" smtClean="0">
                <a:latin typeface="Lato Light" panose="020F0402020204030203" pitchFamily="34" charset="0"/>
                <a:cs typeface="Lato Light" panose="020F0402020204030203" pitchFamily="34" charset="0"/>
              </a:rPr>
              <a:t>На производство маркшейдерских работ;</a:t>
            </a:r>
          </a:p>
          <a:p>
            <a:pPr lvl="0" indent="-342900" algn="just">
              <a:spcAft>
                <a:spcPts val="400"/>
              </a:spcAft>
              <a:buFont typeface="+mj-lt"/>
              <a:buAutoNum type="arabicPeriod"/>
            </a:pPr>
            <a:r>
              <a:rPr lang="ru-RU" sz="1600" dirty="0" smtClean="0">
                <a:latin typeface="Lato Light" panose="020F0402020204030203" pitchFamily="34" charset="0"/>
                <a:cs typeface="Lato Light" panose="020F0402020204030203" pitchFamily="34" charset="0"/>
              </a:rPr>
              <a:t>На эксплуатацию взрывопожароопасных и химически опасных производственных объектов I, II и III классов опасности;</a:t>
            </a:r>
          </a:p>
          <a:p>
            <a:pPr lvl="0" indent="-342900" algn="just">
              <a:spcAft>
                <a:spcPts val="400"/>
              </a:spcAft>
              <a:buFont typeface="+mj-lt"/>
              <a:buAutoNum type="arabicPeriod"/>
            </a:pPr>
            <a:r>
              <a:rPr lang="ru-RU" sz="1600" dirty="0" smtClean="0">
                <a:latin typeface="Lato Light" panose="020F0402020204030203" pitchFamily="34" charset="0"/>
                <a:cs typeface="Lato Light" panose="020F0402020204030203" pitchFamily="34" charset="0"/>
              </a:rPr>
              <a:t>На деятельность по проведению экспертизы промышленной безопасности;</a:t>
            </a:r>
          </a:p>
          <a:p>
            <a:pPr lvl="0" indent="-342900" algn="just">
              <a:spcAft>
                <a:spcPts val="400"/>
              </a:spcAft>
              <a:buFont typeface="+mj-lt"/>
              <a:buAutoNum type="arabicPeriod"/>
            </a:pPr>
            <a:r>
              <a:rPr lang="ru-RU" sz="1600" dirty="0" smtClean="0">
                <a:latin typeface="Lato Light" panose="020F0402020204030203" pitchFamily="34" charset="0"/>
                <a:cs typeface="Lato Light" panose="020F0402020204030203" pitchFamily="34" charset="0"/>
              </a:rPr>
              <a:t>На деятельность, связанную с обращением взрывчатых материалов промышленного назначения.</a:t>
            </a:r>
          </a:p>
          <a:p>
            <a:pPr indent="-342900" algn="just">
              <a:spcAft>
                <a:spcPts val="400"/>
              </a:spcAft>
            </a:pPr>
            <a:r>
              <a:rPr lang="ru-RU" sz="1600" b="1" dirty="0" smtClean="0">
                <a:latin typeface="Lato Light" panose="020F0402020204030203" pitchFamily="34" charset="0"/>
                <a:cs typeface="Lato Light" panose="020F0402020204030203" pitchFamily="34" charset="0"/>
              </a:rPr>
              <a:t>Не требуется оплата госпошлин </a:t>
            </a:r>
            <a:r>
              <a:rPr lang="ru-RU" sz="1600" dirty="0" smtClean="0">
                <a:latin typeface="Lato Light" panose="020F0402020204030203" pitchFamily="34" charset="0"/>
                <a:cs typeface="Lato Light" panose="020F0402020204030203" pitchFamily="34" charset="0"/>
              </a:rPr>
              <a:t>в рамках оказания государственных услуг за предоставление лицензии, внесение изменений в реестр лицензий или продление срока действия лицензии по заявлениям, </a:t>
            </a:r>
            <a:r>
              <a:rPr lang="ru-RU" sz="1600" b="1" dirty="0" smtClean="0">
                <a:latin typeface="Lato Light" panose="020F0402020204030203" pitchFamily="34" charset="0"/>
                <a:cs typeface="Lato Light" panose="020F0402020204030203" pitchFamily="34" charset="0"/>
              </a:rPr>
              <a:t>поданным с 01 января 2024 г. по 31 декабря 2029 г.</a:t>
            </a:r>
            <a:endParaRPr lang="ru-RU" sz="1600" b="1" dirty="0"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52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4398"/>
            <a:ext cx="9906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28497" y="236870"/>
            <a:ext cx="7566841" cy="959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cap="all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ОСОБЕННОСТИ РАЗРЕШИТЕЛЬНОЙ ДЕЯТЕЛЬНОСТИ В РОССИЙСКОЙ ФЕДЕРАЦИИ В 2024 ГОДУ</a:t>
            </a:r>
            <a:endParaRPr lang="ru-RU" altLang="ru-RU" sz="1800" cap="all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9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088" y="328736"/>
            <a:ext cx="734403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15849" y="2151045"/>
            <a:ext cx="9201276" cy="4029698"/>
          </a:xfrm>
          <a:prstGeom prst="rect">
            <a:avLst/>
          </a:prstGeom>
          <a:noFill/>
        </p:spPr>
        <p:txBody>
          <a:bodyPr wrap="square" lIns="89285" tIns="44643" rIns="89285" bIns="44643" rtlCol="0">
            <a:spAutoFit/>
          </a:bodyPr>
          <a:lstStyle/>
          <a:p>
            <a:pPr lvl="0" indent="-342900" algn="just">
              <a:buFont typeface="+mj-lt"/>
              <a:buAutoNum type="arabicPeriod"/>
            </a:pPr>
            <a:r>
              <a:rPr lang="ru-RU" sz="1600" dirty="0" smtClean="0">
                <a:latin typeface="Lato Light" panose="020F0402020204030203" pitchFamily="34" charset="0"/>
                <a:cs typeface="Lato Light" panose="020F0402020204030203" pitchFamily="34" charset="0"/>
              </a:rPr>
              <a:t>Аттестация работников по вопросам безопасности гидротехнических сооружений, в сфере электроэнергетики, в области промышленной безопасности</a:t>
            </a:r>
          </a:p>
          <a:p>
            <a:pPr lvl="0" indent="-342900" algn="just">
              <a:buFont typeface="+mj-lt"/>
              <a:buAutoNum type="arabicPeriod"/>
            </a:pPr>
            <a:r>
              <a:rPr lang="ru-RU" sz="1600" dirty="0" smtClean="0">
                <a:latin typeface="Lato Light" panose="020F0402020204030203" pitchFamily="34" charset="0"/>
                <a:cs typeface="Lato Light" panose="020F0402020204030203" pitchFamily="34" charset="0"/>
              </a:rPr>
              <a:t>Регистрация опасных производственных объектов.</a:t>
            </a:r>
          </a:p>
          <a:p>
            <a:pPr lvl="0" indent="-342900" algn="just">
              <a:buFont typeface="+mj-lt"/>
              <a:buAutoNum type="arabicPeriod"/>
            </a:pPr>
            <a:r>
              <a:rPr lang="ru-RU" sz="1600" dirty="0" smtClean="0">
                <a:latin typeface="Lato Light" panose="020F0402020204030203" pitchFamily="34" charset="0"/>
                <a:cs typeface="Lato Light" panose="020F0402020204030203" pitchFamily="34" charset="0"/>
              </a:rPr>
              <a:t>Выдача разрешения на допуск в эксплуатацию </a:t>
            </a:r>
            <a:r>
              <a:rPr lang="ru-RU" sz="1600" dirty="0" err="1" smtClean="0">
                <a:latin typeface="Lato Light" panose="020F0402020204030203" pitchFamily="34" charset="0"/>
                <a:cs typeface="Lato Light" panose="020F0402020204030203" pitchFamily="34" charset="0"/>
              </a:rPr>
              <a:t>энергопринимающих</a:t>
            </a:r>
            <a:r>
              <a:rPr lang="ru-RU" sz="1600" dirty="0" smtClean="0">
                <a:latin typeface="Lato Light" panose="020F0402020204030203" pitchFamily="34" charset="0"/>
                <a:cs typeface="Lato Light" panose="020F0402020204030203" pitchFamily="34" charset="0"/>
              </a:rPr>
              <a:t> установок потребителей электрической энергии, объектов по производству электрической энергии, объектов </a:t>
            </a:r>
            <a:r>
              <a:rPr lang="ru-RU" sz="1600" dirty="0" err="1" smtClean="0">
                <a:latin typeface="Lato Light" panose="020F0402020204030203" pitchFamily="34" charset="0"/>
                <a:cs typeface="Lato Light" panose="020F0402020204030203" pitchFamily="34" charset="0"/>
              </a:rPr>
              <a:t>электросетевого</a:t>
            </a:r>
            <a:r>
              <a:rPr lang="ru-RU" sz="1600" dirty="0" smtClean="0">
                <a:latin typeface="Lato Light" panose="020F0402020204030203" pitchFamily="34" charset="0"/>
                <a:cs typeface="Lato Light" panose="020F0402020204030203" pitchFamily="34" charset="0"/>
              </a:rPr>
              <a:t> хозяйства, объектов теплоснабжения и </a:t>
            </a:r>
            <a:r>
              <a:rPr lang="ru-RU" sz="1600" dirty="0" err="1" smtClean="0">
                <a:latin typeface="Lato Light" panose="020F0402020204030203" pitchFamily="34" charset="0"/>
                <a:cs typeface="Lato Light" panose="020F0402020204030203" pitchFamily="34" charset="0"/>
              </a:rPr>
              <a:t>теплопотребляющих</a:t>
            </a:r>
            <a:r>
              <a:rPr lang="ru-RU" sz="1600" dirty="0" smtClean="0">
                <a:latin typeface="Lato Light" panose="020F0402020204030203" pitchFamily="34" charset="0"/>
                <a:cs typeface="Lato Light" panose="020F0402020204030203" pitchFamily="34" charset="0"/>
              </a:rPr>
              <a:t> установок.</a:t>
            </a:r>
          </a:p>
          <a:p>
            <a:pPr lvl="0" indent="-342900" algn="just">
              <a:buFont typeface="+mj-lt"/>
              <a:buAutoNum type="arabicPeriod"/>
            </a:pPr>
            <a:r>
              <a:rPr lang="ru-RU" sz="1600" dirty="0" smtClean="0">
                <a:latin typeface="Lato Light" panose="020F0402020204030203" pitchFamily="34" charset="0"/>
                <a:cs typeface="Lato Light" panose="020F0402020204030203" pitchFamily="34" charset="0"/>
              </a:rPr>
              <a:t>Согласование планов и схем развития горных работ.</a:t>
            </a:r>
          </a:p>
          <a:p>
            <a:pPr lvl="0" indent="-342900" algn="just">
              <a:buFont typeface="+mj-lt"/>
              <a:buAutoNum type="arabicPeriod"/>
            </a:pPr>
            <a:r>
              <a:rPr lang="ru-RU" sz="1600" dirty="0" smtClean="0">
                <a:latin typeface="Lato Light" panose="020F0402020204030203" pitchFamily="34" charset="0"/>
                <a:cs typeface="Lato Light" panose="020F0402020204030203" pitchFamily="34" charset="0"/>
              </a:rPr>
              <a:t>Выдача разрешения на ведение работ со взрывчатыми материалами промышленного назначения.</a:t>
            </a:r>
          </a:p>
          <a:p>
            <a:pPr lvl="0" indent="-342900" algn="just">
              <a:buFont typeface="+mj-lt"/>
              <a:buAutoNum type="arabicPeriod"/>
            </a:pPr>
            <a:r>
              <a:rPr lang="ru-RU" sz="1600" dirty="0" smtClean="0">
                <a:latin typeface="Lato Light" panose="020F0402020204030203" pitchFamily="34" charset="0"/>
                <a:cs typeface="Lato Light" panose="020F0402020204030203" pitchFamily="34" charset="0"/>
              </a:rPr>
              <a:t>Согласование правил эксплуатации гидротехнических сооружений.</a:t>
            </a:r>
          </a:p>
          <a:p>
            <a:pPr lvl="0" indent="-342900" algn="just">
              <a:buFont typeface="+mj-lt"/>
              <a:buAutoNum type="arabicPeriod"/>
            </a:pPr>
            <a:r>
              <a:rPr lang="ru-RU" sz="1600" dirty="0" smtClean="0">
                <a:latin typeface="Lato Light" panose="020F0402020204030203" pitchFamily="34" charset="0"/>
                <a:cs typeface="Lato Light" panose="020F0402020204030203" pitchFamily="34" charset="0"/>
              </a:rPr>
              <a:t>Аттестация экспертов в области промышленной безопасности.</a:t>
            </a:r>
          </a:p>
          <a:p>
            <a:pPr lvl="0" indent="-342900" algn="just">
              <a:buFont typeface="+mj-lt"/>
              <a:buAutoNum type="arabicPeriod"/>
            </a:pPr>
            <a:r>
              <a:rPr lang="ru-RU" sz="1600" dirty="0" smtClean="0">
                <a:latin typeface="Lato Light" panose="020F0402020204030203" pitchFamily="34" charset="0"/>
                <a:cs typeface="Lato Light" panose="020F0402020204030203" pitchFamily="34" charset="0"/>
              </a:rPr>
              <a:t>Утверждение декларации безопасности гидротехнического сооружения.</a:t>
            </a:r>
          </a:p>
          <a:p>
            <a:pPr lvl="0" indent="-342900" algn="just">
              <a:buFont typeface="+mj-lt"/>
              <a:buAutoNum type="arabicPeriod"/>
            </a:pPr>
            <a:r>
              <a:rPr lang="ru-RU" sz="1600" dirty="0" smtClean="0">
                <a:latin typeface="Lato Light" panose="020F0402020204030203" pitchFamily="34" charset="0"/>
                <a:cs typeface="Lato Light" panose="020F0402020204030203" pitchFamily="34" charset="0"/>
              </a:rPr>
              <a:t>Государственная регистрация и учет гидротехнических сооружений.</a:t>
            </a:r>
          </a:p>
          <a:p>
            <a:pPr lvl="0" indent="-342900" algn="just">
              <a:buFont typeface="+mj-lt"/>
              <a:buAutoNum type="arabicPeriod"/>
            </a:pPr>
            <a:r>
              <a:rPr lang="ru-RU" sz="1600" dirty="0" smtClean="0">
                <a:latin typeface="Lato Light" panose="020F0402020204030203" pitchFamily="34" charset="0"/>
                <a:cs typeface="Lato Light" panose="020F0402020204030203" pitchFamily="34" charset="0"/>
              </a:rPr>
              <a:t>Выдача разрешения на эксплуатацию гидротехнического сооружения.</a:t>
            </a:r>
          </a:p>
          <a:p>
            <a:pPr lvl="0" indent="-342900" algn="just">
              <a:buFont typeface="+mj-lt"/>
              <a:buAutoNum type="arabicPeriod"/>
            </a:pPr>
            <a:r>
              <a:rPr lang="ru-RU" sz="1600" dirty="0" smtClean="0">
                <a:latin typeface="Lato Light" panose="020F0402020204030203" pitchFamily="34" charset="0"/>
                <a:cs typeface="Lato Light" panose="020F0402020204030203" pitchFamily="34" charset="0"/>
              </a:rPr>
              <a:t>Внесение в реестр деклараций промышленной безопасности.</a:t>
            </a:r>
            <a:endParaRPr lang="ru-RU" sz="1600" dirty="0">
              <a:latin typeface="Lato Light" panose="020F0402020204030203" pitchFamily="34" charset="0"/>
              <a:cs typeface="Lato Light" panose="020F04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52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4398"/>
            <a:ext cx="9906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28497" y="236870"/>
            <a:ext cx="7566841" cy="959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cap="all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ОСОБЕННОСТИ РАЗРЕШИТЕЛЬНОЙ ДЕЯТЕЛЬНОСТИ В РОССИЙСКОЙ ФЕДЕРАЦИИ В 2024 ГОДУ</a:t>
            </a:r>
            <a:endParaRPr lang="ru-RU" altLang="ru-RU" sz="1800" cap="all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9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088" y="328736"/>
            <a:ext cx="734403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79336" y="1347759"/>
            <a:ext cx="9201276" cy="4506752"/>
          </a:xfrm>
          <a:prstGeom prst="rect">
            <a:avLst/>
          </a:prstGeom>
          <a:noFill/>
        </p:spPr>
        <p:txBody>
          <a:bodyPr wrap="square" lIns="89285" tIns="44643" rIns="89285" bIns="44643" rtlCol="0">
            <a:spAutoFit/>
          </a:bodyPr>
          <a:lstStyle/>
          <a:p>
            <a:pPr indent="-342900" algn="just">
              <a:spcAft>
                <a:spcPts val="600"/>
              </a:spcAft>
            </a:pPr>
            <a:r>
              <a:rPr lang="ru-RU" sz="1600" dirty="0" smtClean="0">
                <a:latin typeface="Lato Light" panose="020F0402020204030203" pitchFamily="34" charset="0"/>
                <a:cs typeface="Lato Light" panose="020F0402020204030203" pitchFamily="34" charset="0"/>
              </a:rPr>
              <a:t>До 31 декабря 2024 г. продлены особенности следующих разрешительных режимов.</a:t>
            </a:r>
          </a:p>
          <a:p>
            <a:pPr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sz="1600" b="1" dirty="0" smtClean="0">
                <a:latin typeface="Lato Light" panose="020F0402020204030203" pitchFamily="34" charset="0"/>
                <a:cs typeface="Lato Light" panose="020F0402020204030203" pitchFamily="34" charset="0"/>
              </a:rPr>
              <a:t>Первичная аттестация </a:t>
            </a:r>
            <a:r>
              <a:rPr lang="ru-RU" sz="1600" dirty="0" smtClean="0">
                <a:latin typeface="Lato Light" panose="020F0402020204030203" pitchFamily="34" charset="0"/>
                <a:cs typeface="Lato Light" panose="020F0402020204030203" pitchFamily="34" charset="0"/>
              </a:rPr>
              <a:t>в области промышленной безопасности, по вопросам безопасности ГТС и безопасности в сфере электроэнергетики </a:t>
            </a:r>
            <a:r>
              <a:rPr lang="ru-RU" sz="1600" b="1" dirty="0" smtClean="0">
                <a:latin typeface="Lato Light" panose="020F0402020204030203" pitchFamily="34" charset="0"/>
                <a:cs typeface="Lato Light" panose="020F0402020204030203" pitchFamily="34" charset="0"/>
              </a:rPr>
              <a:t>проводится в срок не позднее 3 месяцев</a:t>
            </a:r>
            <a:r>
              <a:rPr lang="ru-RU" sz="1600" dirty="0" smtClean="0">
                <a:latin typeface="Lato Light" panose="020F0402020204030203" pitchFamily="34" charset="0"/>
                <a:cs typeface="Lato Light" panose="020F0402020204030203" pitchFamily="34" charset="0"/>
              </a:rPr>
              <a:t> со дня </a:t>
            </a:r>
            <a:r>
              <a:rPr lang="ru-RU" sz="1600" b="1" dirty="0" smtClean="0">
                <a:latin typeface="Lato Light" panose="020F0402020204030203" pitchFamily="34" charset="0"/>
                <a:cs typeface="Lato Light" panose="020F0402020204030203" pitchFamily="34" charset="0"/>
              </a:rPr>
              <a:t>назначения работника на соответствующую должность, перевода на другую работу и при заключении трудового договора с другим работодателем</a:t>
            </a:r>
            <a:r>
              <a:rPr lang="ru-RU" sz="1600" dirty="0" smtClean="0">
                <a:latin typeface="Lato Light" panose="020F0402020204030203" pitchFamily="34" charset="0"/>
                <a:cs typeface="Lato Light" panose="020F0402020204030203" pitchFamily="34" charset="0"/>
              </a:rPr>
              <a:t>.</a:t>
            </a:r>
          </a:p>
          <a:p>
            <a:pPr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sz="1600" dirty="0" smtClean="0">
                <a:latin typeface="Lato Light" panose="020F0402020204030203" pitchFamily="34" charset="0"/>
                <a:cs typeface="Lato Light" panose="020F0402020204030203" pitchFamily="34" charset="0"/>
              </a:rPr>
              <a:t>В случае, если срок очередного прохождения дополнительного профессионального образования в области промышленной безопасности, либо если срок очередного подтверждения готовности к работе в сфере электроэнергетики или сфере теплоснабжения наступает в период приостановления трудового договора с работником по основаниям, предусмотренным статьей 351</a:t>
            </a:r>
            <a:r>
              <a:rPr lang="ru-RU" sz="1600" baseline="30000" dirty="0" smtClean="0">
                <a:latin typeface="Lato Light" panose="020F0402020204030203" pitchFamily="34" charset="0"/>
                <a:cs typeface="Lato Light" panose="020F0402020204030203" pitchFamily="34" charset="0"/>
              </a:rPr>
              <a:t>7</a:t>
            </a:r>
            <a:r>
              <a:rPr lang="ru-RU" sz="1600" dirty="0" smtClean="0">
                <a:latin typeface="Lato Light" panose="020F0402020204030203" pitchFamily="34" charset="0"/>
                <a:cs typeface="Lato Light" panose="020F0402020204030203" pitchFamily="34" charset="0"/>
              </a:rPr>
              <a:t> ТК РФ (призванных или поступивших на военную службу), то такой срок должен быть продлён на время приостановления действия трудового договора и следующие 3 месяца, исчисляемые со дня его возобновления.</a:t>
            </a:r>
          </a:p>
          <a:p>
            <a:pPr indent="-342900" algn="just">
              <a:spcAft>
                <a:spcPts val="600"/>
              </a:spcAft>
            </a:pPr>
            <a:r>
              <a:rPr lang="ru-RU" sz="1600" dirty="0" smtClean="0">
                <a:latin typeface="Lato Light" panose="020F0402020204030203" pitchFamily="34" charset="0"/>
                <a:cs typeface="Lato Light" panose="020F0402020204030203" pitchFamily="34" charset="0"/>
              </a:rPr>
              <a:t>Если срок очередного прохождения дополнительного профессионального образования, либо срок очередного подтверждения готовности к работе в сфере электроэнергетики или сфере теплоснабжения наступит в течение первых 2 месяцев со дня возобновления действия ранее приостановленного трудового договора, на прохождение дополнительного профессионального образования должно быть предоставлено ещё 3 месяца.</a:t>
            </a:r>
          </a:p>
        </p:txBody>
      </p:sp>
    </p:spTree>
    <p:extLst>
      <p:ext uri="{BB962C8B-B14F-4D97-AF65-F5344CB8AC3E}">
        <p14:creationId xmlns:p14="http://schemas.microsoft.com/office/powerpoint/2010/main" val="255952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4398"/>
            <a:ext cx="9906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28497" y="236870"/>
            <a:ext cx="7566841" cy="959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cap="all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ОСНОВНЫЕ ИЗМЕНЕНИЯ ЗАКОНОДАТЕЛЬСТВА </a:t>
            </a:r>
          </a:p>
          <a:p>
            <a:pPr algn="l"/>
            <a:r>
              <a:rPr lang="ru-RU" sz="1800" cap="all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В СФЕРЕ ОКАЗАНИЯ ГОСУДАРСТВЕННЫХ УСЛУГ</a:t>
            </a:r>
            <a:endParaRPr lang="ru-RU" altLang="ru-RU" sz="1800" cap="all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9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088" y="328736"/>
            <a:ext cx="734403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79336" y="1931967"/>
            <a:ext cx="9128250" cy="3762445"/>
          </a:xfrm>
          <a:prstGeom prst="rect">
            <a:avLst/>
          </a:prstGeom>
          <a:noFill/>
        </p:spPr>
        <p:txBody>
          <a:bodyPr wrap="square" lIns="89285" tIns="44643" rIns="89285" bIns="44643" rtlCol="0">
            <a:spAutoFit/>
          </a:bodyPr>
          <a:lstStyle/>
          <a:p>
            <a:pPr indent="-342900" algn="just">
              <a:lnSpc>
                <a:spcPct val="120000"/>
              </a:lnSpc>
              <a:spcAft>
                <a:spcPts val="600"/>
              </a:spcAft>
            </a:pPr>
            <a:r>
              <a:rPr lang="ru-RU" sz="1600" dirty="0" smtClean="0">
                <a:latin typeface="Lato Light" panose="020F0402020204030203" pitchFamily="34" charset="0"/>
                <a:cs typeface="Lato Light" panose="020F0402020204030203" pitchFamily="34" charset="0"/>
              </a:rPr>
              <a:t>До 31 декабря 2024 г. продлены особенности следующих разрешительных режимов.</a:t>
            </a:r>
          </a:p>
          <a:p>
            <a:pPr indent="-342900" algn="just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1600" dirty="0" smtClean="0">
                <a:latin typeface="Lato Light" panose="020F0402020204030203" pitchFamily="34" charset="0"/>
                <a:cs typeface="Lato Light" panose="020F0402020204030203" pitchFamily="34" charset="0"/>
              </a:rPr>
              <a:t>Допускается осуществление деятельности по проведению экспертизы промышленной безопасности при условии наличия в штате лицензиата как минимум одного эксперта в области промышленной безопасности, если в отношении иных находящихся в штате лицензиата экспертов действие трудового договора приостановлено в соответствии со статьёй 351</a:t>
            </a:r>
            <a:r>
              <a:rPr lang="ru-RU" sz="1600" baseline="30000" dirty="0" smtClean="0">
                <a:latin typeface="Lato Light" panose="020F0402020204030203" pitchFamily="34" charset="0"/>
                <a:cs typeface="Lato Light" panose="020F0402020204030203" pitchFamily="34" charset="0"/>
              </a:rPr>
              <a:t>7</a:t>
            </a:r>
            <a:r>
              <a:rPr lang="ru-RU" sz="1600" dirty="0" smtClean="0">
                <a:latin typeface="Lato Light" panose="020F0402020204030203" pitchFamily="34" charset="0"/>
                <a:cs typeface="Lato Light" panose="020F0402020204030203" pitchFamily="34" charset="0"/>
              </a:rPr>
              <a:t> ТК РФ;</a:t>
            </a:r>
          </a:p>
          <a:p>
            <a:pPr indent="-342900" algn="just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ru-RU" sz="1600" dirty="0" smtClean="0">
                <a:latin typeface="Lato Light" panose="020F0402020204030203" pitchFamily="34" charset="0"/>
                <a:cs typeface="Lato Light" panose="020F0402020204030203" pitchFamily="34" charset="0"/>
              </a:rPr>
              <a:t>Допускается осуществление лицензиатом деятельности по эксплуатации взрывопожароопасных и химически опасных производственных объектов I, II и III классов опасности в случае приостановления им в соответствии со статьёй 351</a:t>
            </a:r>
            <a:r>
              <a:rPr lang="ru-RU" sz="1600" baseline="30000" dirty="0" smtClean="0">
                <a:latin typeface="Lato Light" panose="020F0402020204030203" pitchFamily="34" charset="0"/>
                <a:cs typeface="Lato Light" panose="020F0402020204030203" pitchFamily="34" charset="0"/>
              </a:rPr>
              <a:t>7</a:t>
            </a:r>
            <a:r>
              <a:rPr lang="ru-RU" sz="1600" dirty="0" smtClean="0">
                <a:latin typeface="Lato Light" panose="020F0402020204030203" pitchFamily="34" charset="0"/>
                <a:cs typeface="Lato Light" panose="020F0402020204030203" pitchFamily="34" charset="0"/>
              </a:rPr>
              <a:t> ТК РФ действия трудового договора, заключённого с работником, наличие которого является лицензионным требованием, не может рассматриваться как нарушение такого требования в течение 3 месяцев со дня приостановления действия трудового договора.</a:t>
            </a:r>
          </a:p>
        </p:txBody>
      </p:sp>
    </p:spTree>
    <p:extLst>
      <p:ext uri="{BB962C8B-B14F-4D97-AF65-F5344CB8AC3E}">
        <p14:creationId xmlns:p14="http://schemas.microsoft.com/office/powerpoint/2010/main" val="255952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4398"/>
            <a:ext cx="9906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28497" y="236870"/>
            <a:ext cx="7566841" cy="959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cap="all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ОСОБЕННОСТИ РАЗРЕШИТЕЛЬНОЙ ДЕЯТЕЛЬНОСТИ В РОССИЙСКОЙ ФЕДЕРАЦИИ В 2024 ГОДУ</a:t>
            </a:r>
            <a:endParaRPr lang="ru-RU" altLang="ru-RU" sz="1800" cap="all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9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088" y="328736"/>
            <a:ext cx="734403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42823" y="1712889"/>
            <a:ext cx="8854649" cy="582600"/>
          </a:xfrm>
          <a:prstGeom prst="rect">
            <a:avLst/>
          </a:prstGeom>
          <a:noFill/>
        </p:spPr>
        <p:txBody>
          <a:bodyPr wrap="square" lIns="89285" tIns="44643" rIns="89285" bIns="44643" rtlCol="0">
            <a:spAutoFit/>
          </a:bodyPr>
          <a:lstStyle/>
          <a:p>
            <a:pPr indent="-285750" algn="ctr"/>
            <a:r>
              <a:rPr lang="ru-RU" sz="1600" b="1" dirty="0" smtClean="0">
                <a:solidFill>
                  <a:srgbClr val="E4594E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Ранее введенные в 2023 году особенности разрешительной деятельности </a:t>
            </a:r>
          </a:p>
          <a:p>
            <a:pPr indent="-285750" algn="ctr"/>
            <a:r>
              <a:rPr lang="ru-RU" sz="1600" b="1" dirty="0" smtClean="0">
                <a:solidFill>
                  <a:srgbClr val="E4594E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не продлены на 2024 год.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5849" y="2552688"/>
            <a:ext cx="9128250" cy="3444922"/>
          </a:xfrm>
          <a:prstGeom prst="rect">
            <a:avLst/>
          </a:prstGeom>
          <a:noFill/>
        </p:spPr>
        <p:txBody>
          <a:bodyPr wrap="square" lIns="89285" tIns="44643" rIns="89285" bIns="44643" rtlCol="0">
            <a:spAutoFit/>
          </a:bodyPr>
          <a:lstStyle/>
          <a:p>
            <a:pPr indent="-342900" algn="just">
              <a:spcAft>
                <a:spcPts val="600"/>
              </a:spcAft>
            </a:pPr>
            <a:r>
              <a:rPr lang="ru-RU" sz="1600" b="1" dirty="0" smtClean="0">
                <a:solidFill>
                  <a:srgbClr val="E4594E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До 31 декабря 2023 года </a:t>
            </a:r>
            <a:r>
              <a:rPr lang="ru-RU" sz="1600" dirty="0" smtClean="0">
                <a:solidFill>
                  <a:srgbClr val="E4594E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осуществление деятельности по эксплуатации взрывопожароопасных и химически опасных производственных объектов </a:t>
            </a:r>
            <a:r>
              <a:rPr lang="ru-RU" sz="1600" dirty="0" smtClean="0">
                <a:latin typeface="Lato Light" panose="020F0402020204030203" pitchFamily="34" charset="0"/>
                <a:cs typeface="Lato Light" panose="020F0402020204030203" pitchFamily="34" charset="0"/>
              </a:rPr>
              <a:t>1. II и III классов опасности и </a:t>
            </a:r>
            <a:r>
              <a:rPr lang="ru-RU" sz="1600" dirty="0" smtClean="0">
                <a:solidFill>
                  <a:srgbClr val="E4594E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деятельности, связанной с обращением взрывчатых материалов </a:t>
            </a:r>
            <a:r>
              <a:rPr lang="ru-RU" sz="1600" dirty="0" smtClean="0">
                <a:latin typeface="Lato Light" panose="020F0402020204030203" pitchFamily="34" charset="0"/>
                <a:cs typeface="Lato Light" panose="020F0402020204030203" pitchFamily="34" charset="0"/>
              </a:rPr>
              <a:t>промышленного назначения </a:t>
            </a:r>
            <a:r>
              <a:rPr lang="ru-RU" sz="1600" dirty="0" smtClean="0">
                <a:solidFill>
                  <a:srgbClr val="E4594E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допускалось без внесения изменений в реестр лицензий в связи с изменением адреса </a:t>
            </a:r>
            <a:r>
              <a:rPr lang="ru-RU" sz="1600" dirty="0" smtClean="0">
                <a:latin typeface="Lato Light" panose="020F0402020204030203" pitchFamily="34" charset="0"/>
                <a:cs typeface="Lato Light" panose="020F0402020204030203" pitchFamily="34" charset="0"/>
              </a:rPr>
              <a:t>места осуществления лицензируемого вида деятельности, указанного в реестре лицензий.</a:t>
            </a:r>
          </a:p>
          <a:p>
            <a:pPr indent="-342900" algn="just">
              <a:spcAft>
                <a:spcPts val="600"/>
              </a:spcAft>
            </a:pPr>
            <a:r>
              <a:rPr lang="ru-RU" sz="1600" b="1" dirty="0" smtClean="0">
                <a:solidFill>
                  <a:srgbClr val="E4594E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До </a:t>
            </a:r>
            <a:r>
              <a:rPr lang="ru-RU" sz="1600" b="1" dirty="0">
                <a:solidFill>
                  <a:srgbClr val="E4594E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31 декабря 2023 года </a:t>
            </a:r>
            <a:r>
              <a:rPr lang="ru-RU" sz="1600" dirty="0" smtClean="0">
                <a:solidFill>
                  <a:srgbClr val="E4594E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эксплуатация опасных производственных объектов могла осуществляться без представления </a:t>
            </a:r>
            <a:r>
              <a:rPr lang="ru-RU" sz="1600" dirty="0" smtClean="0">
                <a:latin typeface="Lato Light" panose="020F0402020204030203" pitchFamily="34" charset="0"/>
                <a:cs typeface="Lato Light" panose="020F0402020204030203" pitchFamily="34" charset="0"/>
              </a:rPr>
              <a:t>в федеральный орган исполнительной власти в области промышленной безопасности </a:t>
            </a:r>
            <a:r>
              <a:rPr lang="ru-RU" sz="1600" dirty="0" smtClean="0">
                <a:solidFill>
                  <a:srgbClr val="E4594E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декларации промышленной безопасности</a:t>
            </a:r>
            <a:r>
              <a:rPr lang="ru-RU" sz="1600" dirty="0" smtClean="0">
                <a:latin typeface="Lato Light" panose="020F0402020204030203" pitchFamily="34" charset="0"/>
                <a:cs typeface="Lato Light" panose="020F0402020204030203" pitchFamily="34" charset="0"/>
              </a:rPr>
              <a:t>, разработанной вновь в </a:t>
            </a:r>
            <a:r>
              <a:rPr lang="ru-RU" sz="1600" dirty="0" smtClean="0">
                <a:latin typeface="Lato Light" panose="020F0402020204030203" pitchFamily="34" charset="0"/>
                <a:cs typeface="Lato Light" panose="020F0402020204030203" pitchFamily="34" charset="0"/>
              </a:rPr>
              <a:t>соответствии </a:t>
            </a:r>
            <a:r>
              <a:rPr lang="ru-RU" sz="1600" dirty="0" smtClean="0">
                <a:latin typeface="Lato Light" panose="020F0402020204030203" pitchFamily="34" charset="0"/>
                <a:cs typeface="Lato Light" panose="020F0402020204030203" pitchFamily="34" charset="0"/>
              </a:rPr>
              <a:t>с </a:t>
            </a:r>
            <a:r>
              <a:rPr lang="ru-RU" sz="1600" dirty="0" err="1" smtClean="0">
                <a:latin typeface="Lato Light" panose="020F0402020204030203" pitchFamily="34" charset="0"/>
                <a:cs typeface="Lato Light" panose="020F0402020204030203" pitchFamily="34" charset="0"/>
              </a:rPr>
              <a:t>абз</a:t>
            </a:r>
            <a:r>
              <a:rPr lang="ru-RU" sz="1600" dirty="0" smtClean="0">
                <a:latin typeface="Lato Light" panose="020F0402020204030203" pitchFamily="34" charset="0"/>
                <a:cs typeface="Lato Light" panose="020F0402020204030203" pitchFamily="34" charset="0"/>
              </a:rPr>
              <a:t>. 2 и </a:t>
            </a:r>
            <a:r>
              <a:rPr lang="ru-RU" sz="1600" dirty="0" err="1" smtClean="0">
                <a:latin typeface="Lato Light" panose="020F0402020204030203" pitchFamily="34" charset="0"/>
                <a:cs typeface="Lato Light" panose="020F0402020204030203" pitchFamily="34" charset="0"/>
              </a:rPr>
              <a:t>абз</a:t>
            </a:r>
            <a:r>
              <a:rPr lang="ru-RU" sz="1600" dirty="0" smtClean="0">
                <a:latin typeface="Lato Light" panose="020F0402020204030203" pitchFamily="34" charset="0"/>
                <a:cs typeface="Lato Light" panose="020F0402020204030203" pitchFamily="34" charset="0"/>
              </a:rPr>
              <a:t>. 4 п. 3.1 ст. 14 Федерального закона «О промышленной безопасности опасных производственных объектов».</a:t>
            </a:r>
          </a:p>
          <a:p>
            <a:pPr indent="-342900" algn="just">
              <a:spcAft>
                <a:spcPts val="600"/>
              </a:spcAft>
            </a:pPr>
            <a:r>
              <a:rPr lang="ru-RU" sz="1600" b="1" dirty="0" smtClean="0">
                <a:solidFill>
                  <a:srgbClr val="E4594E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До </a:t>
            </a:r>
            <a:r>
              <a:rPr lang="ru-RU" sz="1600" b="1" dirty="0">
                <a:solidFill>
                  <a:srgbClr val="E4594E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31 декабря 2023 года </a:t>
            </a:r>
            <a:r>
              <a:rPr lang="ru-RU" sz="1600" dirty="0" smtClean="0">
                <a:solidFill>
                  <a:srgbClr val="E4594E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допускалась эксплуатация гидротехнических сооружений без внесения сведений в Российский регистр гидротехнических сооружений </a:t>
            </a:r>
            <a:r>
              <a:rPr lang="ru-RU" sz="1600" dirty="0" smtClean="0">
                <a:latin typeface="Lato Light" panose="020F0402020204030203" pitchFamily="34" charset="0"/>
                <a:cs typeface="Lato Light" panose="020F0402020204030203" pitchFamily="34" charset="0"/>
              </a:rPr>
              <a:t>и соответствующего </a:t>
            </a:r>
            <a:r>
              <a:rPr lang="ru-RU" sz="1600" dirty="0" smtClean="0">
                <a:solidFill>
                  <a:srgbClr val="E4594E"/>
                </a:solidFill>
                <a:latin typeface="Lato Light" panose="020F0402020204030203" pitchFamily="34" charset="0"/>
                <a:cs typeface="Lato Light" panose="020F0402020204030203" pitchFamily="34" charset="0"/>
              </a:rPr>
              <a:t>разрешения</a:t>
            </a:r>
            <a:r>
              <a:rPr lang="ru-RU" sz="1600" dirty="0" smtClean="0">
                <a:latin typeface="Lato Light" panose="020F0402020204030203" pitchFamily="34" charset="0"/>
                <a:cs typeface="Lato Light" panose="020F0402020204030203" pitchFamily="34" charset="0"/>
              </a:rPr>
              <a:t> на эксплуатацию гидротехнических сооружений.</a:t>
            </a:r>
          </a:p>
        </p:txBody>
      </p:sp>
    </p:spTree>
    <p:extLst>
      <p:ext uri="{BB962C8B-B14F-4D97-AF65-F5344CB8AC3E}">
        <p14:creationId xmlns:p14="http://schemas.microsoft.com/office/powerpoint/2010/main" val="255952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14164</TotalTime>
  <Words>3105</Words>
  <Application>Microsoft Office PowerPoint</Application>
  <PresentationFormat>Лист A4 (210x297 мм)</PresentationFormat>
  <Paragraphs>326</Paragraphs>
  <Slides>27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Times New Roman</vt:lpstr>
      <vt:lpstr>a_PlakatTitul</vt:lpstr>
      <vt:lpstr>Calibri</vt:lpstr>
      <vt:lpstr>Lato</vt:lpstr>
      <vt:lpstr>Lato Light</vt:lpstr>
      <vt:lpstr>Тема Office</vt:lpstr>
      <vt:lpstr>3_Тема Office</vt:lpstr>
      <vt:lpstr>СОВЕРШЕНСТВОВАНИЕ ЗАКОНОДАТЕЛЬСТВА В РАМКАХ ПРЕДОСТАВЛЕНИЯ ГОСУДАРСТВЕННЫХ УСЛУГ В 2023 И 2024 ГОДАХ. ПРАКТИКА ОКАЗАНИЯ ГОСУДАРСТВЕННЫХ УСЛУГ В ЭЛЕКТРОННОМ ВИДЕ (С ИСПОЛЬЗОВАНИЕМ ЕПГУ)</vt:lpstr>
      <vt:lpstr>ПЕРЕЧЕНЬ ОКАЗЫВАЕМЫХ  ВИДОВ ГОСУДАРСТВЕННЫХ УСЛУГ</vt:lpstr>
      <vt:lpstr>ПЕРЕЧЕНЬ ОКАЗЫВАЕМЫХ  ВИДОВ ГОСУДАРСТВЕННЫХ УСЛУГ</vt:lpstr>
      <vt:lpstr>ПЕРЕЧЕНЬ ОКАЗЫВАЕМЫХ ВИДОВ  ГОСУДАРСТВЕННЫХ УСЛУГ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КОЛИЧЕСТВО ОПАСТНЫХ ПРОИЗВОДСТВЕННЫХ ОБЪЕКТОВ</dc:title>
  <dc:creator>Ксения</dc:creator>
  <cp:lastModifiedBy>Головков Андрей Сергеевич</cp:lastModifiedBy>
  <cp:revision>867</cp:revision>
  <cp:lastPrinted>2024-05-06T07:40:29Z</cp:lastPrinted>
  <dcterms:created xsi:type="dcterms:W3CDTF">2018-02-26T10:08:29Z</dcterms:created>
  <dcterms:modified xsi:type="dcterms:W3CDTF">2024-05-08T08:46:30Z</dcterms:modified>
</cp:coreProperties>
</file>